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56700" cy="6870700"/>
  <p:notesSz cx="9156700" cy="6870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752" y="2129917"/>
            <a:ext cx="7783195" cy="144284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3505" y="3847592"/>
            <a:ext cx="6409690" cy="17176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entury Schoolbook"/>
                <a:cs typeface="Century Schoolbook"/>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Century Schoolbook"/>
                <a:cs typeface="Century Schoolbook"/>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entury Schoolbook"/>
                <a:cs typeface="Century Schoolbook"/>
              </a:defRPr>
            </a:lvl1pPr>
          </a:lstStyle>
          <a:p>
            <a:endParaRPr/>
          </a:p>
        </p:txBody>
      </p:sp>
      <p:sp>
        <p:nvSpPr>
          <p:cNvPr id="3" name="Holder 3"/>
          <p:cNvSpPr>
            <a:spLocks noGrp="1"/>
          </p:cNvSpPr>
          <p:nvPr>
            <p:ph sz="half" idx="2"/>
          </p:nvPr>
        </p:nvSpPr>
        <p:spPr>
          <a:xfrm>
            <a:off x="457835" y="1580261"/>
            <a:ext cx="3983164" cy="45346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5700" y="1580261"/>
            <a:ext cx="3983164" cy="45346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rgbClr val="FF0000"/>
                </a:solidFill>
                <a:latin typeface="Century Schoolbook"/>
                <a:cs typeface="Century Schoolboo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72525" y="9525"/>
            <a:ext cx="0" cy="68580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a:p>
        </p:txBody>
      </p:sp>
      <p:sp>
        <p:nvSpPr>
          <p:cNvPr id="17" name="bk object 17"/>
          <p:cNvSpPr/>
          <p:nvPr/>
        </p:nvSpPr>
        <p:spPr>
          <a:xfrm>
            <a:off x="97155" y="9525"/>
            <a:ext cx="0" cy="6858000"/>
          </a:xfrm>
          <a:custGeom>
            <a:avLst/>
            <a:gdLst/>
            <a:ahLst/>
            <a:cxnLst/>
            <a:rect l="l" t="t" r="r" b="b"/>
            <a:pathLst>
              <a:path h="6858000">
                <a:moveTo>
                  <a:pt x="0" y="0"/>
                </a:moveTo>
                <a:lnTo>
                  <a:pt x="0" y="6857995"/>
                </a:lnTo>
              </a:path>
            </a:pathLst>
          </a:custGeom>
          <a:ln w="34291">
            <a:solidFill>
              <a:srgbClr val="FDC3AD"/>
            </a:solidFill>
          </a:ln>
        </p:spPr>
        <p:txBody>
          <a:bodyPr wrap="square" lIns="0" tIns="0" rIns="0" bIns="0" rtlCol="0"/>
          <a:lstStyle/>
          <a:p>
            <a:endParaRPr/>
          </a:p>
        </p:txBody>
      </p:sp>
      <p:sp>
        <p:nvSpPr>
          <p:cNvPr id="18" name="bk object 18"/>
          <p:cNvSpPr/>
          <p:nvPr/>
        </p:nvSpPr>
        <p:spPr>
          <a:xfrm>
            <a:off x="62865" y="9525"/>
            <a:ext cx="0" cy="6858000"/>
          </a:xfrm>
          <a:custGeom>
            <a:avLst/>
            <a:gdLst/>
            <a:ahLst/>
            <a:cxnLst/>
            <a:rect l="l" t="t" r="r" b="b"/>
            <a:pathLst>
              <a:path h="6858000">
                <a:moveTo>
                  <a:pt x="0" y="0"/>
                </a:moveTo>
                <a:lnTo>
                  <a:pt x="0" y="6857995"/>
                </a:lnTo>
              </a:path>
            </a:pathLst>
          </a:custGeom>
          <a:ln w="11431">
            <a:solidFill>
              <a:srgbClr val="FDC3AD"/>
            </a:solidFill>
          </a:ln>
        </p:spPr>
        <p:txBody>
          <a:bodyPr wrap="square" lIns="0" tIns="0" rIns="0" bIns="0" rtlCol="0"/>
          <a:lstStyle/>
          <a:p>
            <a:endParaRPr/>
          </a:p>
        </p:txBody>
      </p:sp>
      <p:sp>
        <p:nvSpPr>
          <p:cNvPr id="19" name="bk object 19"/>
          <p:cNvSpPr/>
          <p:nvPr/>
        </p:nvSpPr>
        <p:spPr>
          <a:xfrm>
            <a:off x="8848725" y="9524"/>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DC3AD">
              <a:alpha val="87057"/>
            </a:srgbClr>
          </a:solidFill>
        </p:spPr>
        <p:txBody>
          <a:bodyPr wrap="square" lIns="0" tIns="0" rIns="0" bIns="0" rtlCol="0"/>
          <a:lstStyle/>
          <a:p>
            <a:endParaRPr/>
          </a:p>
        </p:txBody>
      </p:sp>
      <p:sp>
        <p:nvSpPr>
          <p:cNvPr id="20" name="bk object 20"/>
          <p:cNvSpPr/>
          <p:nvPr/>
        </p:nvSpPr>
        <p:spPr>
          <a:xfrm>
            <a:off x="8929751" y="14350"/>
            <a:ext cx="0" cy="6853555"/>
          </a:xfrm>
          <a:custGeom>
            <a:avLst/>
            <a:gdLst/>
            <a:ahLst/>
            <a:cxnLst/>
            <a:rect l="l" t="t" r="r" b="b"/>
            <a:pathLst>
              <a:path h="6853555">
                <a:moveTo>
                  <a:pt x="0" y="0"/>
                </a:moveTo>
                <a:lnTo>
                  <a:pt x="0" y="6853170"/>
                </a:lnTo>
              </a:path>
            </a:pathLst>
          </a:custGeom>
          <a:ln w="9534">
            <a:solidFill>
              <a:srgbClr val="FD8537"/>
            </a:solidFill>
          </a:ln>
        </p:spPr>
        <p:txBody>
          <a:bodyPr wrap="square" lIns="0" tIns="0" rIns="0" bIns="0" rtlCol="0"/>
          <a:lstStyle/>
          <a:p>
            <a:endParaRPr/>
          </a:p>
        </p:txBody>
      </p:sp>
      <p:sp>
        <p:nvSpPr>
          <p:cNvPr id="21" name="bk object 21"/>
          <p:cNvSpPr/>
          <p:nvPr/>
        </p:nvSpPr>
        <p:spPr>
          <a:xfrm>
            <a:off x="8162925" y="5724525"/>
            <a:ext cx="552450" cy="552450"/>
          </a:xfrm>
          <a:custGeom>
            <a:avLst/>
            <a:gdLst/>
            <a:ahLst/>
            <a:cxnLst/>
            <a:rect l="l" t="t" r="r" b="b"/>
            <a:pathLst>
              <a:path w="552450" h="552450">
                <a:moveTo>
                  <a:pt x="276225" y="0"/>
                </a:moveTo>
                <a:lnTo>
                  <a:pt x="226580" y="4450"/>
                </a:lnTo>
                <a:lnTo>
                  <a:pt x="179852" y="17281"/>
                </a:lnTo>
                <a:lnTo>
                  <a:pt x="136821" y="37713"/>
                </a:lnTo>
                <a:lnTo>
                  <a:pt x="98268" y="64965"/>
                </a:lnTo>
                <a:lnTo>
                  <a:pt x="64973" y="98257"/>
                </a:lnTo>
                <a:lnTo>
                  <a:pt x="37719" y="136810"/>
                </a:lnTo>
                <a:lnTo>
                  <a:pt x="17284" y="179842"/>
                </a:lnTo>
                <a:lnTo>
                  <a:pt x="4451" y="226573"/>
                </a:lnTo>
                <a:lnTo>
                  <a:pt x="0" y="276225"/>
                </a:lnTo>
                <a:lnTo>
                  <a:pt x="4451" y="325876"/>
                </a:lnTo>
                <a:lnTo>
                  <a:pt x="17284" y="372607"/>
                </a:lnTo>
                <a:lnTo>
                  <a:pt x="37719" y="415639"/>
                </a:lnTo>
                <a:lnTo>
                  <a:pt x="64973" y="454192"/>
                </a:lnTo>
                <a:lnTo>
                  <a:pt x="98268" y="487484"/>
                </a:lnTo>
                <a:lnTo>
                  <a:pt x="136821" y="514736"/>
                </a:lnTo>
                <a:lnTo>
                  <a:pt x="179852" y="535168"/>
                </a:lnTo>
                <a:lnTo>
                  <a:pt x="226580" y="547999"/>
                </a:lnTo>
                <a:lnTo>
                  <a:pt x="276225" y="552450"/>
                </a:lnTo>
                <a:lnTo>
                  <a:pt x="325869" y="547999"/>
                </a:lnTo>
                <a:lnTo>
                  <a:pt x="372597" y="535168"/>
                </a:lnTo>
                <a:lnTo>
                  <a:pt x="415628" y="514736"/>
                </a:lnTo>
                <a:lnTo>
                  <a:pt x="454181" y="487484"/>
                </a:lnTo>
                <a:lnTo>
                  <a:pt x="487476" y="454192"/>
                </a:lnTo>
                <a:lnTo>
                  <a:pt x="514730" y="415639"/>
                </a:lnTo>
                <a:lnTo>
                  <a:pt x="535165" y="372607"/>
                </a:lnTo>
                <a:lnTo>
                  <a:pt x="547998" y="325876"/>
                </a:lnTo>
                <a:lnTo>
                  <a:pt x="552450" y="276225"/>
                </a:lnTo>
                <a:lnTo>
                  <a:pt x="547998" y="226573"/>
                </a:lnTo>
                <a:lnTo>
                  <a:pt x="535165" y="179842"/>
                </a:lnTo>
                <a:lnTo>
                  <a:pt x="514730" y="136810"/>
                </a:lnTo>
                <a:lnTo>
                  <a:pt x="487476" y="98257"/>
                </a:lnTo>
                <a:lnTo>
                  <a:pt x="454181" y="64965"/>
                </a:lnTo>
                <a:lnTo>
                  <a:pt x="415628" y="37713"/>
                </a:lnTo>
                <a:lnTo>
                  <a:pt x="372597" y="17281"/>
                </a:lnTo>
                <a:lnTo>
                  <a:pt x="325869" y="4450"/>
                </a:lnTo>
                <a:lnTo>
                  <a:pt x="276225" y="0"/>
                </a:lnTo>
                <a:close/>
              </a:path>
            </a:pathLst>
          </a:custGeom>
          <a:solidFill>
            <a:srgbClr val="FD8537"/>
          </a:solidFill>
        </p:spPr>
        <p:txBody>
          <a:bodyPr wrap="square" lIns="0" tIns="0" rIns="0" bIns="0" rtlCol="0"/>
          <a:lstStyle/>
          <a:p>
            <a:endParaRPr/>
          </a:p>
        </p:txBody>
      </p:sp>
      <p:sp>
        <p:nvSpPr>
          <p:cNvPr id="2" name="Holder 2"/>
          <p:cNvSpPr>
            <a:spLocks noGrp="1"/>
          </p:cNvSpPr>
          <p:nvPr>
            <p:ph type="title"/>
          </p:nvPr>
        </p:nvSpPr>
        <p:spPr>
          <a:xfrm>
            <a:off x="541337" y="440690"/>
            <a:ext cx="8074025" cy="941705"/>
          </a:xfrm>
          <a:prstGeom prst="rect">
            <a:avLst/>
          </a:prstGeom>
        </p:spPr>
        <p:txBody>
          <a:bodyPr wrap="square" lIns="0" tIns="0" rIns="0" bIns="0">
            <a:spAutoFit/>
          </a:bodyPr>
          <a:lstStyle>
            <a:lvl1pPr>
              <a:defRPr sz="2400" b="0" i="0">
                <a:solidFill>
                  <a:srgbClr val="FF0000"/>
                </a:solidFill>
                <a:latin typeface="Century Schoolbook"/>
                <a:cs typeface="Century Schoolbook"/>
              </a:defRPr>
            </a:lvl1pPr>
          </a:lstStyle>
          <a:p>
            <a:endParaRPr/>
          </a:p>
        </p:txBody>
      </p:sp>
      <p:sp>
        <p:nvSpPr>
          <p:cNvPr id="3" name="Holder 3"/>
          <p:cNvSpPr>
            <a:spLocks noGrp="1"/>
          </p:cNvSpPr>
          <p:nvPr>
            <p:ph type="body" idx="1"/>
          </p:nvPr>
        </p:nvSpPr>
        <p:spPr>
          <a:xfrm>
            <a:off x="541337" y="1338770"/>
            <a:ext cx="6617334" cy="3116579"/>
          </a:xfrm>
          <a:prstGeom prst="rect">
            <a:avLst/>
          </a:prstGeom>
        </p:spPr>
        <p:txBody>
          <a:bodyPr wrap="square" lIns="0" tIns="0" rIns="0" bIns="0">
            <a:spAutoFit/>
          </a:bodyPr>
          <a:lstStyle>
            <a:lvl1pPr>
              <a:defRPr sz="2400" b="0" i="0">
                <a:solidFill>
                  <a:schemeClr val="tx1"/>
                </a:solidFill>
                <a:latin typeface="Century Schoolbook"/>
                <a:cs typeface="Century Schoolbook"/>
              </a:defRPr>
            </a:lvl1pPr>
          </a:lstStyle>
          <a:p>
            <a:endParaRPr/>
          </a:p>
        </p:txBody>
      </p:sp>
      <p:sp>
        <p:nvSpPr>
          <p:cNvPr id="4" name="Holder 4"/>
          <p:cNvSpPr>
            <a:spLocks noGrp="1"/>
          </p:cNvSpPr>
          <p:nvPr>
            <p:ph type="ftr" sz="quarter" idx="5"/>
          </p:nvPr>
        </p:nvSpPr>
        <p:spPr>
          <a:xfrm>
            <a:off x="3113278" y="6389751"/>
            <a:ext cx="2930144" cy="34353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835" y="6389751"/>
            <a:ext cx="2106041" cy="34353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a:xfrm>
            <a:off x="6592824" y="6389751"/>
            <a:ext cx="2106041" cy="34353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www.toppr.com/guides/maths/can-you-see-the-pattern/pattern-in-figures-and-numbers/"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952500" y="9524"/>
            <a:ext cx="47625" cy="6858000"/>
          </a:xfrm>
          <a:custGeom>
            <a:avLst/>
            <a:gdLst/>
            <a:ahLst/>
            <a:cxnLst/>
            <a:rect l="l" t="t" r="r" b="b"/>
            <a:pathLst>
              <a:path w="47625" h="6858000">
                <a:moveTo>
                  <a:pt x="0" y="6858000"/>
                </a:moveTo>
                <a:lnTo>
                  <a:pt x="47625" y="6858000"/>
                </a:lnTo>
                <a:lnTo>
                  <a:pt x="47625"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3" name="object 3"/>
          <p:cNvSpPr/>
          <p:nvPr/>
        </p:nvSpPr>
        <p:spPr>
          <a:xfrm>
            <a:off x="390525" y="9524"/>
            <a:ext cx="447675" cy="6858000"/>
          </a:xfrm>
          <a:custGeom>
            <a:avLst/>
            <a:gdLst/>
            <a:ahLst/>
            <a:cxnLst/>
            <a:rect l="l" t="t" r="r" b="b"/>
            <a:pathLst>
              <a:path w="447675" h="6858000">
                <a:moveTo>
                  <a:pt x="0" y="6858000"/>
                </a:moveTo>
                <a:lnTo>
                  <a:pt x="447675" y="6858000"/>
                </a:lnTo>
                <a:lnTo>
                  <a:pt x="447675" y="0"/>
                </a:lnTo>
                <a:lnTo>
                  <a:pt x="0" y="0"/>
                </a:lnTo>
                <a:lnTo>
                  <a:pt x="0" y="6858000"/>
                </a:lnTo>
                <a:close/>
              </a:path>
            </a:pathLst>
          </a:custGeom>
          <a:solidFill>
            <a:srgbClr val="FDC3AD">
              <a:alpha val="54116"/>
            </a:srgbClr>
          </a:solidFill>
        </p:spPr>
        <p:txBody>
          <a:bodyPr wrap="square" lIns="0" tIns="0" rIns="0" bIns="0" rtlCol="0"/>
          <a:lstStyle/>
          <a:p>
            <a:endParaRPr/>
          </a:p>
        </p:txBody>
      </p:sp>
      <p:sp>
        <p:nvSpPr>
          <p:cNvPr id="4" name="object 4"/>
          <p:cNvSpPr/>
          <p:nvPr/>
        </p:nvSpPr>
        <p:spPr>
          <a:xfrm>
            <a:off x="285750" y="9524"/>
            <a:ext cx="104775" cy="6858000"/>
          </a:xfrm>
          <a:custGeom>
            <a:avLst/>
            <a:gdLst/>
            <a:ahLst/>
            <a:cxnLst/>
            <a:rect l="l" t="t" r="r" b="b"/>
            <a:pathLst>
              <a:path w="104775" h="6858000">
                <a:moveTo>
                  <a:pt x="0" y="6858000"/>
                </a:moveTo>
                <a:lnTo>
                  <a:pt x="104775" y="6858000"/>
                </a:lnTo>
                <a:lnTo>
                  <a:pt x="104775" y="0"/>
                </a:lnTo>
                <a:lnTo>
                  <a:pt x="0" y="0"/>
                </a:lnTo>
                <a:lnTo>
                  <a:pt x="0" y="6858000"/>
                </a:lnTo>
                <a:close/>
              </a:path>
            </a:pathLst>
          </a:custGeom>
          <a:solidFill>
            <a:srgbClr val="FFD9CE">
              <a:alpha val="36077"/>
            </a:srgbClr>
          </a:solidFill>
        </p:spPr>
        <p:txBody>
          <a:bodyPr wrap="square" lIns="0" tIns="0" rIns="0" bIns="0" rtlCol="0"/>
          <a:lstStyle/>
          <a:p>
            <a:endParaRPr/>
          </a:p>
        </p:txBody>
      </p:sp>
      <p:sp>
        <p:nvSpPr>
          <p:cNvPr id="5" name="object 5"/>
          <p:cNvSpPr/>
          <p:nvPr/>
        </p:nvSpPr>
        <p:spPr>
          <a:xfrm>
            <a:off x="1000125" y="9524"/>
            <a:ext cx="152400" cy="6858000"/>
          </a:xfrm>
          <a:custGeom>
            <a:avLst/>
            <a:gdLst/>
            <a:ahLst/>
            <a:cxnLst/>
            <a:rect l="l" t="t" r="r" b="b"/>
            <a:pathLst>
              <a:path w="152400" h="6858000">
                <a:moveTo>
                  <a:pt x="0" y="6858000"/>
                </a:moveTo>
                <a:lnTo>
                  <a:pt x="152400" y="6858000"/>
                </a:lnTo>
                <a:lnTo>
                  <a:pt x="152400" y="0"/>
                </a:lnTo>
                <a:lnTo>
                  <a:pt x="0" y="0"/>
                </a:lnTo>
                <a:lnTo>
                  <a:pt x="0" y="6858000"/>
                </a:lnTo>
                <a:close/>
              </a:path>
            </a:pathLst>
          </a:custGeom>
          <a:solidFill>
            <a:srgbClr val="FFD9CE">
              <a:alpha val="70195"/>
            </a:srgbClr>
          </a:solidFill>
        </p:spPr>
        <p:txBody>
          <a:bodyPr wrap="square" lIns="0" tIns="0" rIns="0" bIns="0" rtlCol="0"/>
          <a:lstStyle/>
          <a:p>
            <a:endParaRPr/>
          </a:p>
        </p:txBody>
      </p:sp>
      <p:sp>
        <p:nvSpPr>
          <p:cNvPr id="6" name="object 6"/>
          <p:cNvSpPr/>
          <p:nvPr/>
        </p:nvSpPr>
        <p:spPr>
          <a:xfrm>
            <a:off x="1304925" y="9524"/>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7" name="object 7"/>
          <p:cNvSpPr/>
          <p:nvPr/>
        </p:nvSpPr>
        <p:spPr>
          <a:xfrm>
            <a:off x="1152525" y="9524"/>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p>
        </p:txBody>
      </p:sp>
      <p:sp>
        <p:nvSpPr>
          <p:cNvPr id="8" name="object 8"/>
          <p:cNvSpPr/>
          <p:nvPr/>
        </p:nvSpPr>
        <p:spPr>
          <a:xfrm>
            <a:off x="114300" y="9525"/>
            <a:ext cx="0" cy="6858000"/>
          </a:xfrm>
          <a:custGeom>
            <a:avLst/>
            <a:gdLst/>
            <a:ahLst/>
            <a:cxnLst/>
            <a:rect l="l" t="t" r="r" b="b"/>
            <a:pathLst>
              <a:path h="6858000">
                <a:moveTo>
                  <a:pt x="0" y="0"/>
                </a:moveTo>
                <a:lnTo>
                  <a:pt x="1" y="6857999"/>
                </a:lnTo>
              </a:path>
            </a:pathLst>
          </a:custGeom>
          <a:ln w="57150">
            <a:solidFill>
              <a:srgbClr val="FDC3AD"/>
            </a:solidFill>
          </a:ln>
        </p:spPr>
        <p:txBody>
          <a:bodyPr wrap="square" lIns="0" tIns="0" rIns="0" bIns="0" rtlCol="0"/>
          <a:lstStyle/>
          <a:p>
            <a:endParaRPr/>
          </a:p>
        </p:txBody>
      </p:sp>
      <p:sp>
        <p:nvSpPr>
          <p:cNvPr id="9" name="object 9"/>
          <p:cNvSpPr/>
          <p:nvPr/>
        </p:nvSpPr>
        <p:spPr>
          <a:xfrm>
            <a:off x="895350" y="9525"/>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FECE8"/>
          </a:solidFill>
        </p:spPr>
        <p:txBody>
          <a:bodyPr wrap="square" lIns="0" tIns="0" rIns="0" bIns="0" rtlCol="0"/>
          <a:lstStyle/>
          <a:p>
            <a:endParaRPr/>
          </a:p>
        </p:txBody>
      </p:sp>
      <p:sp>
        <p:nvSpPr>
          <p:cNvPr id="10" name="object 10"/>
          <p:cNvSpPr/>
          <p:nvPr/>
        </p:nvSpPr>
        <p:spPr>
          <a:xfrm>
            <a:off x="838200" y="9525"/>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DC3AD"/>
          </a:solidFill>
        </p:spPr>
        <p:txBody>
          <a:bodyPr wrap="square" lIns="0" tIns="0" rIns="0" bIns="0" rtlCol="0"/>
          <a:lstStyle/>
          <a:p>
            <a:endParaRPr/>
          </a:p>
        </p:txBody>
      </p:sp>
      <p:sp>
        <p:nvSpPr>
          <p:cNvPr id="11" name="object 11"/>
          <p:cNvSpPr/>
          <p:nvPr/>
        </p:nvSpPr>
        <p:spPr>
          <a:xfrm>
            <a:off x="1738376" y="14350"/>
            <a:ext cx="0" cy="6853555"/>
          </a:xfrm>
          <a:custGeom>
            <a:avLst/>
            <a:gdLst/>
            <a:ahLst/>
            <a:cxnLst/>
            <a:rect l="l" t="t" r="r" b="b"/>
            <a:pathLst>
              <a:path h="6853555">
                <a:moveTo>
                  <a:pt x="0" y="0"/>
                </a:moveTo>
                <a:lnTo>
                  <a:pt x="0" y="6853170"/>
                </a:lnTo>
              </a:path>
            </a:pathLst>
          </a:custGeom>
          <a:ln w="28575">
            <a:solidFill>
              <a:srgbClr val="FDC3AD"/>
            </a:solidFill>
          </a:ln>
        </p:spPr>
        <p:txBody>
          <a:bodyPr wrap="square" lIns="0" tIns="0" rIns="0" bIns="0" rtlCol="0"/>
          <a:lstStyle/>
          <a:p>
            <a:endParaRPr/>
          </a:p>
        </p:txBody>
      </p:sp>
      <p:sp>
        <p:nvSpPr>
          <p:cNvPr id="12" name="object 12"/>
          <p:cNvSpPr/>
          <p:nvPr/>
        </p:nvSpPr>
        <p:spPr>
          <a:xfrm>
            <a:off x="1081087" y="14350"/>
            <a:ext cx="0" cy="6853555"/>
          </a:xfrm>
          <a:custGeom>
            <a:avLst/>
            <a:gdLst/>
            <a:ahLst/>
            <a:cxnLst/>
            <a:rect l="l" t="t" r="r" b="b"/>
            <a:pathLst>
              <a:path h="6853555">
                <a:moveTo>
                  <a:pt x="0" y="0"/>
                </a:moveTo>
                <a:lnTo>
                  <a:pt x="0" y="6853170"/>
                </a:lnTo>
              </a:path>
            </a:pathLst>
          </a:custGeom>
          <a:ln w="9534">
            <a:solidFill>
              <a:srgbClr val="FDC3AD"/>
            </a:solidFill>
          </a:ln>
        </p:spPr>
        <p:txBody>
          <a:bodyPr wrap="square" lIns="0" tIns="0" rIns="0" bIns="0" rtlCol="0"/>
          <a:lstStyle/>
          <a:p>
            <a:endParaRPr/>
          </a:p>
        </p:txBody>
      </p:sp>
      <p:sp>
        <p:nvSpPr>
          <p:cNvPr id="13" name="object 13"/>
          <p:cNvSpPr/>
          <p:nvPr/>
        </p:nvSpPr>
        <p:spPr>
          <a:xfrm>
            <a:off x="9136380" y="9525"/>
            <a:ext cx="0" cy="6858000"/>
          </a:xfrm>
          <a:custGeom>
            <a:avLst/>
            <a:gdLst/>
            <a:ahLst/>
            <a:cxnLst/>
            <a:rect l="l" t="t" r="r" b="b"/>
            <a:pathLst>
              <a:path h="6858000">
                <a:moveTo>
                  <a:pt x="0" y="0"/>
                </a:moveTo>
                <a:lnTo>
                  <a:pt x="0" y="6857995"/>
                </a:lnTo>
              </a:path>
            </a:pathLst>
          </a:custGeom>
          <a:ln w="34290">
            <a:solidFill>
              <a:srgbClr val="FDC3AD"/>
            </a:solidFill>
          </a:ln>
        </p:spPr>
        <p:txBody>
          <a:bodyPr wrap="square" lIns="0" tIns="0" rIns="0" bIns="0" rtlCol="0"/>
          <a:lstStyle/>
          <a:p>
            <a:endParaRPr/>
          </a:p>
        </p:txBody>
      </p:sp>
      <p:sp>
        <p:nvSpPr>
          <p:cNvPr id="14" name="object 14"/>
          <p:cNvSpPr/>
          <p:nvPr/>
        </p:nvSpPr>
        <p:spPr>
          <a:xfrm>
            <a:off x="9102090" y="9525"/>
            <a:ext cx="0" cy="6858000"/>
          </a:xfrm>
          <a:custGeom>
            <a:avLst/>
            <a:gdLst/>
            <a:ahLst/>
            <a:cxnLst/>
            <a:rect l="l" t="t" r="r" b="b"/>
            <a:pathLst>
              <a:path h="6858000">
                <a:moveTo>
                  <a:pt x="0" y="0"/>
                </a:moveTo>
                <a:lnTo>
                  <a:pt x="0" y="6857995"/>
                </a:lnTo>
              </a:path>
            </a:pathLst>
          </a:custGeom>
          <a:ln w="11429">
            <a:solidFill>
              <a:srgbClr val="FDC3AD"/>
            </a:solidFill>
          </a:ln>
        </p:spPr>
        <p:txBody>
          <a:bodyPr wrap="square" lIns="0" tIns="0" rIns="0" bIns="0" rtlCol="0"/>
          <a:lstStyle/>
          <a:p>
            <a:endParaRPr/>
          </a:p>
        </p:txBody>
      </p:sp>
      <p:sp>
        <p:nvSpPr>
          <p:cNvPr id="15" name="object 15"/>
          <p:cNvSpPr/>
          <p:nvPr/>
        </p:nvSpPr>
        <p:spPr>
          <a:xfrm>
            <a:off x="1266825" y="9524"/>
            <a:ext cx="0" cy="6858000"/>
          </a:xfrm>
          <a:custGeom>
            <a:avLst/>
            <a:gdLst/>
            <a:ahLst/>
            <a:cxnLst/>
            <a:rect l="l" t="t" r="r" b="b"/>
            <a:pathLst>
              <a:path h="6858000">
                <a:moveTo>
                  <a:pt x="0" y="0"/>
                </a:moveTo>
                <a:lnTo>
                  <a:pt x="0" y="6858000"/>
                </a:lnTo>
              </a:path>
            </a:pathLst>
          </a:custGeom>
          <a:ln w="76200">
            <a:solidFill>
              <a:srgbClr val="FDC3AD"/>
            </a:solidFill>
          </a:ln>
        </p:spPr>
        <p:txBody>
          <a:bodyPr wrap="square" lIns="0" tIns="0" rIns="0" bIns="0" rtlCol="0"/>
          <a:lstStyle/>
          <a:p>
            <a:endParaRPr/>
          </a:p>
        </p:txBody>
      </p:sp>
      <p:sp>
        <p:nvSpPr>
          <p:cNvPr id="16" name="object 16"/>
          <p:cNvSpPr/>
          <p:nvPr/>
        </p:nvSpPr>
        <p:spPr>
          <a:xfrm>
            <a:off x="619125" y="3438525"/>
            <a:ext cx="1295400" cy="1295400"/>
          </a:xfrm>
          <a:custGeom>
            <a:avLst/>
            <a:gdLst/>
            <a:ahLst/>
            <a:cxnLst/>
            <a:rect l="l" t="t" r="r" b="b"/>
            <a:pathLst>
              <a:path w="1295400" h="1295400">
                <a:moveTo>
                  <a:pt x="647700" y="0"/>
                </a:moveTo>
                <a:lnTo>
                  <a:pt x="599360" y="1776"/>
                </a:lnTo>
                <a:lnTo>
                  <a:pt x="551986" y="7021"/>
                </a:lnTo>
                <a:lnTo>
                  <a:pt x="505702" y="15611"/>
                </a:lnTo>
                <a:lnTo>
                  <a:pt x="460633" y="27419"/>
                </a:lnTo>
                <a:lnTo>
                  <a:pt x="416905" y="42321"/>
                </a:lnTo>
                <a:lnTo>
                  <a:pt x="374643" y="60191"/>
                </a:lnTo>
                <a:lnTo>
                  <a:pt x="333972" y="80905"/>
                </a:lnTo>
                <a:lnTo>
                  <a:pt x="295017" y="104337"/>
                </a:lnTo>
                <a:lnTo>
                  <a:pt x="257904" y="130362"/>
                </a:lnTo>
                <a:lnTo>
                  <a:pt x="222758" y="158854"/>
                </a:lnTo>
                <a:lnTo>
                  <a:pt x="189704" y="189690"/>
                </a:lnTo>
                <a:lnTo>
                  <a:pt x="158867" y="222743"/>
                </a:lnTo>
                <a:lnTo>
                  <a:pt x="130373" y="257888"/>
                </a:lnTo>
                <a:lnTo>
                  <a:pt x="104346" y="295001"/>
                </a:lnTo>
                <a:lnTo>
                  <a:pt x="80913" y="333955"/>
                </a:lnTo>
                <a:lnTo>
                  <a:pt x="60197" y="374626"/>
                </a:lnTo>
                <a:lnTo>
                  <a:pt x="42325" y="416889"/>
                </a:lnTo>
                <a:lnTo>
                  <a:pt x="27422" y="460619"/>
                </a:lnTo>
                <a:lnTo>
                  <a:pt x="15612" y="505690"/>
                </a:lnTo>
                <a:lnTo>
                  <a:pt x="7022" y="551977"/>
                </a:lnTo>
                <a:lnTo>
                  <a:pt x="1776" y="599355"/>
                </a:lnTo>
                <a:lnTo>
                  <a:pt x="0" y="647700"/>
                </a:lnTo>
                <a:lnTo>
                  <a:pt x="1776" y="696044"/>
                </a:lnTo>
                <a:lnTo>
                  <a:pt x="7022" y="743422"/>
                </a:lnTo>
                <a:lnTo>
                  <a:pt x="15612" y="789709"/>
                </a:lnTo>
                <a:lnTo>
                  <a:pt x="27422" y="834780"/>
                </a:lnTo>
                <a:lnTo>
                  <a:pt x="42325" y="878510"/>
                </a:lnTo>
                <a:lnTo>
                  <a:pt x="60197" y="920773"/>
                </a:lnTo>
                <a:lnTo>
                  <a:pt x="80913" y="961444"/>
                </a:lnTo>
                <a:lnTo>
                  <a:pt x="104346" y="1000398"/>
                </a:lnTo>
                <a:lnTo>
                  <a:pt x="130373" y="1037511"/>
                </a:lnTo>
                <a:lnTo>
                  <a:pt x="158867" y="1072656"/>
                </a:lnTo>
                <a:lnTo>
                  <a:pt x="189704" y="1105709"/>
                </a:lnTo>
                <a:lnTo>
                  <a:pt x="222758" y="1136545"/>
                </a:lnTo>
                <a:lnTo>
                  <a:pt x="257904" y="1165037"/>
                </a:lnTo>
                <a:lnTo>
                  <a:pt x="295017" y="1191062"/>
                </a:lnTo>
                <a:lnTo>
                  <a:pt x="333972" y="1214494"/>
                </a:lnTo>
                <a:lnTo>
                  <a:pt x="374643" y="1235208"/>
                </a:lnTo>
                <a:lnTo>
                  <a:pt x="416905" y="1253078"/>
                </a:lnTo>
                <a:lnTo>
                  <a:pt x="460633" y="1267980"/>
                </a:lnTo>
                <a:lnTo>
                  <a:pt x="505702" y="1279788"/>
                </a:lnTo>
                <a:lnTo>
                  <a:pt x="551986" y="1288378"/>
                </a:lnTo>
                <a:lnTo>
                  <a:pt x="599360" y="1293623"/>
                </a:lnTo>
                <a:lnTo>
                  <a:pt x="647700" y="1295400"/>
                </a:lnTo>
                <a:lnTo>
                  <a:pt x="696044" y="1293623"/>
                </a:lnTo>
                <a:lnTo>
                  <a:pt x="743422" y="1288378"/>
                </a:lnTo>
                <a:lnTo>
                  <a:pt x="789709" y="1279788"/>
                </a:lnTo>
                <a:lnTo>
                  <a:pt x="834780" y="1267980"/>
                </a:lnTo>
                <a:lnTo>
                  <a:pt x="878510" y="1253078"/>
                </a:lnTo>
                <a:lnTo>
                  <a:pt x="920773" y="1235208"/>
                </a:lnTo>
                <a:lnTo>
                  <a:pt x="961444" y="1214494"/>
                </a:lnTo>
                <a:lnTo>
                  <a:pt x="1000398" y="1191062"/>
                </a:lnTo>
                <a:lnTo>
                  <a:pt x="1037511" y="1165037"/>
                </a:lnTo>
                <a:lnTo>
                  <a:pt x="1072656" y="1136545"/>
                </a:lnTo>
                <a:lnTo>
                  <a:pt x="1105709" y="1105709"/>
                </a:lnTo>
                <a:lnTo>
                  <a:pt x="1136545" y="1072656"/>
                </a:lnTo>
                <a:lnTo>
                  <a:pt x="1165037" y="1037511"/>
                </a:lnTo>
                <a:lnTo>
                  <a:pt x="1191062" y="1000398"/>
                </a:lnTo>
                <a:lnTo>
                  <a:pt x="1214494" y="961444"/>
                </a:lnTo>
                <a:lnTo>
                  <a:pt x="1235208" y="920773"/>
                </a:lnTo>
                <a:lnTo>
                  <a:pt x="1253078" y="878510"/>
                </a:lnTo>
                <a:lnTo>
                  <a:pt x="1267980" y="834780"/>
                </a:lnTo>
                <a:lnTo>
                  <a:pt x="1279788" y="789709"/>
                </a:lnTo>
                <a:lnTo>
                  <a:pt x="1288378" y="743422"/>
                </a:lnTo>
                <a:lnTo>
                  <a:pt x="1293623" y="696044"/>
                </a:lnTo>
                <a:lnTo>
                  <a:pt x="1295400" y="647700"/>
                </a:lnTo>
                <a:lnTo>
                  <a:pt x="1293623" y="599355"/>
                </a:lnTo>
                <a:lnTo>
                  <a:pt x="1288378" y="551977"/>
                </a:lnTo>
                <a:lnTo>
                  <a:pt x="1279788" y="505690"/>
                </a:lnTo>
                <a:lnTo>
                  <a:pt x="1267980" y="460619"/>
                </a:lnTo>
                <a:lnTo>
                  <a:pt x="1253078" y="416889"/>
                </a:lnTo>
                <a:lnTo>
                  <a:pt x="1235208" y="374626"/>
                </a:lnTo>
                <a:lnTo>
                  <a:pt x="1214494" y="333955"/>
                </a:lnTo>
                <a:lnTo>
                  <a:pt x="1191062" y="295001"/>
                </a:lnTo>
                <a:lnTo>
                  <a:pt x="1165037" y="257888"/>
                </a:lnTo>
                <a:lnTo>
                  <a:pt x="1136545" y="222743"/>
                </a:lnTo>
                <a:lnTo>
                  <a:pt x="1105709" y="189690"/>
                </a:lnTo>
                <a:lnTo>
                  <a:pt x="1072656" y="158854"/>
                </a:lnTo>
                <a:lnTo>
                  <a:pt x="1037511" y="130362"/>
                </a:lnTo>
                <a:lnTo>
                  <a:pt x="1000398" y="104337"/>
                </a:lnTo>
                <a:lnTo>
                  <a:pt x="961444" y="80905"/>
                </a:lnTo>
                <a:lnTo>
                  <a:pt x="920773" y="60191"/>
                </a:lnTo>
                <a:lnTo>
                  <a:pt x="878510" y="42321"/>
                </a:lnTo>
                <a:lnTo>
                  <a:pt x="834780" y="27419"/>
                </a:lnTo>
                <a:lnTo>
                  <a:pt x="789709" y="15611"/>
                </a:lnTo>
                <a:lnTo>
                  <a:pt x="743422" y="7021"/>
                </a:lnTo>
                <a:lnTo>
                  <a:pt x="696044" y="1776"/>
                </a:lnTo>
                <a:lnTo>
                  <a:pt x="647700" y="0"/>
                </a:lnTo>
                <a:close/>
              </a:path>
            </a:pathLst>
          </a:custGeom>
          <a:solidFill>
            <a:srgbClr val="FD8537"/>
          </a:solidFill>
        </p:spPr>
        <p:txBody>
          <a:bodyPr wrap="square" lIns="0" tIns="0" rIns="0" bIns="0" rtlCol="0"/>
          <a:lstStyle/>
          <a:p>
            <a:endParaRPr/>
          </a:p>
        </p:txBody>
      </p:sp>
      <p:sp>
        <p:nvSpPr>
          <p:cNvPr id="17" name="object 17"/>
          <p:cNvSpPr/>
          <p:nvPr/>
        </p:nvSpPr>
        <p:spPr>
          <a:xfrm>
            <a:off x="1314450" y="4876800"/>
            <a:ext cx="647700" cy="638175"/>
          </a:xfrm>
          <a:custGeom>
            <a:avLst/>
            <a:gdLst/>
            <a:ahLst/>
            <a:cxnLst/>
            <a:rect l="l" t="t" r="r" b="b"/>
            <a:pathLst>
              <a:path w="647700" h="638175">
                <a:moveTo>
                  <a:pt x="323850" y="0"/>
                </a:moveTo>
                <a:lnTo>
                  <a:pt x="276003" y="3460"/>
                </a:lnTo>
                <a:lnTo>
                  <a:pt x="230332" y="13510"/>
                </a:lnTo>
                <a:lnTo>
                  <a:pt x="187340" y="29657"/>
                </a:lnTo>
                <a:lnTo>
                  <a:pt x="147528" y="51407"/>
                </a:lnTo>
                <a:lnTo>
                  <a:pt x="111397" y="78265"/>
                </a:lnTo>
                <a:lnTo>
                  <a:pt x="79448" y="109738"/>
                </a:lnTo>
                <a:lnTo>
                  <a:pt x="52184" y="145331"/>
                </a:lnTo>
                <a:lnTo>
                  <a:pt x="30106" y="184550"/>
                </a:lnTo>
                <a:lnTo>
                  <a:pt x="13714" y="226901"/>
                </a:lnTo>
                <a:lnTo>
                  <a:pt x="3512" y="271890"/>
                </a:lnTo>
                <a:lnTo>
                  <a:pt x="0" y="319024"/>
                </a:lnTo>
                <a:lnTo>
                  <a:pt x="3512" y="366188"/>
                </a:lnTo>
                <a:lnTo>
                  <a:pt x="13714" y="411204"/>
                </a:lnTo>
                <a:lnTo>
                  <a:pt x="30106" y="453575"/>
                </a:lnTo>
                <a:lnTo>
                  <a:pt x="52184" y="492811"/>
                </a:lnTo>
                <a:lnTo>
                  <a:pt x="79448" y="528416"/>
                </a:lnTo>
                <a:lnTo>
                  <a:pt x="111397" y="559897"/>
                </a:lnTo>
                <a:lnTo>
                  <a:pt x="147528" y="586761"/>
                </a:lnTo>
                <a:lnTo>
                  <a:pt x="187340" y="608514"/>
                </a:lnTo>
                <a:lnTo>
                  <a:pt x="230332" y="624663"/>
                </a:lnTo>
                <a:lnTo>
                  <a:pt x="276003" y="634714"/>
                </a:lnTo>
                <a:lnTo>
                  <a:pt x="323850" y="638175"/>
                </a:lnTo>
                <a:lnTo>
                  <a:pt x="371696" y="634714"/>
                </a:lnTo>
                <a:lnTo>
                  <a:pt x="417367" y="624663"/>
                </a:lnTo>
                <a:lnTo>
                  <a:pt x="460359" y="608514"/>
                </a:lnTo>
                <a:lnTo>
                  <a:pt x="500171" y="586761"/>
                </a:lnTo>
                <a:lnTo>
                  <a:pt x="536302" y="559897"/>
                </a:lnTo>
                <a:lnTo>
                  <a:pt x="568251" y="528416"/>
                </a:lnTo>
                <a:lnTo>
                  <a:pt x="595515" y="492811"/>
                </a:lnTo>
                <a:lnTo>
                  <a:pt x="617593" y="453575"/>
                </a:lnTo>
                <a:lnTo>
                  <a:pt x="633985" y="411204"/>
                </a:lnTo>
                <a:lnTo>
                  <a:pt x="644187" y="366188"/>
                </a:lnTo>
                <a:lnTo>
                  <a:pt x="647700" y="319024"/>
                </a:lnTo>
                <a:lnTo>
                  <a:pt x="644187" y="271890"/>
                </a:lnTo>
                <a:lnTo>
                  <a:pt x="633985" y="226901"/>
                </a:lnTo>
                <a:lnTo>
                  <a:pt x="617593" y="184550"/>
                </a:lnTo>
                <a:lnTo>
                  <a:pt x="595515" y="145331"/>
                </a:lnTo>
                <a:lnTo>
                  <a:pt x="568251" y="109738"/>
                </a:lnTo>
                <a:lnTo>
                  <a:pt x="536302" y="78265"/>
                </a:lnTo>
                <a:lnTo>
                  <a:pt x="500171" y="51407"/>
                </a:lnTo>
                <a:lnTo>
                  <a:pt x="460359" y="29657"/>
                </a:lnTo>
                <a:lnTo>
                  <a:pt x="417367" y="13510"/>
                </a:lnTo>
                <a:lnTo>
                  <a:pt x="371696" y="3460"/>
                </a:lnTo>
                <a:lnTo>
                  <a:pt x="323850" y="0"/>
                </a:lnTo>
                <a:close/>
              </a:path>
            </a:pathLst>
          </a:custGeom>
          <a:solidFill>
            <a:srgbClr val="FD8537"/>
          </a:solidFill>
        </p:spPr>
        <p:txBody>
          <a:bodyPr wrap="square" lIns="0" tIns="0" rIns="0" bIns="0" rtlCol="0"/>
          <a:lstStyle/>
          <a:p>
            <a:endParaRPr/>
          </a:p>
        </p:txBody>
      </p:sp>
      <p:sp>
        <p:nvSpPr>
          <p:cNvPr id="18" name="object 18"/>
          <p:cNvSpPr/>
          <p:nvPr/>
        </p:nvSpPr>
        <p:spPr>
          <a:xfrm>
            <a:off x="1104900" y="5505450"/>
            <a:ext cx="133350" cy="142875"/>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1676400" y="5800725"/>
            <a:ext cx="276225" cy="266700"/>
          </a:xfrm>
          <a:custGeom>
            <a:avLst/>
            <a:gdLst/>
            <a:ahLst/>
            <a:cxnLst/>
            <a:rect l="l" t="t" r="r" b="b"/>
            <a:pathLst>
              <a:path w="276225" h="266700">
                <a:moveTo>
                  <a:pt x="138175" y="0"/>
                </a:moveTo>
                <a:lnTo>
                  <a:pt x="94496" y="6798"/>
                </a:lnTo>
                <a:lnTo>
                  <a:pt x="56564" y="25728"/>
                </a:lnTo>
                <a:lnTo>
                  <a:pt x="26655" y="54595"/>
                </a:lnTo>
                <a:lnTo>
                  <a:pt x="7042" y="91201"/>
                </a:lnTo>
                <a:lnTo>
                  <a:pt x="0" y="133350"/>
                </a:lnTo>
                <a:lnTo>
                  <a:pt x="7042" y="175498"/>
                </a:lnTo>
                <a:lnTo>
                  <a:pt x="26655" y="212104"/>
                </a:lnTo>
                <a:lnTo>
                  <a:pt x="56564" y="240971"/>
                </a:lnTo>
                <a:lnTo>
                  <a:pt x="94496" y="259901"/>
                </a:lnTo>
                <a:lnTo>
                  <a:pt x="138175" y="266700"/>
                </a:lnTo>
                <a:lnTo>
                  <a:pt x="181793" y="259901"/>
                </a:lnTo>
                <a:lnTo>
                  <a:pt x="219687" y="240971"/>
                </a:lnTo>
                <a:lnTo>
                  <a:pt x="249577" y="212104"/>
                </a:lnTo>
                <a:lnTo>
                  <a:pt x="269183" y="175498"/>
                </a:lnTo>
                <a:lnTo>
                  <a:pt x="276225" y="133350"/>
                </a:lnTo>
                <a:lnTo>
                  <a:pt x="269183" y="91201"/>
                </a:lnTo>
                <a:lnTo>
                  <a:pt x="249577" y="54595"/>
                </a:lnTo>
                <a:lnTo>
                  <a:pt x="219687" y="25728"/>
                </a:lnTo>
                <a:lnTo>
                  <a:pt x="181793" y="6798"/>
                </a:lnTo>
                <a:lnTo>
                  <a:pt x="138175" y="0"/>
                </a:lnTo>
                <a:close/>
              </a:path>
            </a:pathLst>
          </a:custGeom>
          <a:solidFill>
            <a:srgbClr val="FD8537"/>
          </a:solidFill>
        </p:spPr>
        <p:txBody>
          <a:bodyPr wrap="square" lIns="0" tIns="0" rIns="0" bIns="0" rtlCol="0"/>
          <a:lstStyle/>
          <a:p>
            <a:endParaRPr/>
          </a:p>
        </p:txBody>
      </p:sp>
      <p:sp>
        <p:nvSpPr>
          <p:cNvPr id="20" name="object 20"/>
          <p:cNvSpPr/>
          <p:nvPr/>
        </p:nvSpPr>
        <p:spPr>
          <a:xfrm>
            <a:off x="1914525" y="4505325"/>
            <a:ext cx="361950" cy="361950"/>
          </a:xfrm>
          <a:custGeom>
            <a:avLst/>
            <a:gdLst/>
            <a:ahLst/>
            <a:cxnLst/>
            <a:rect l="l" t="t" r="r" b="b"/>
            <a:pathLst>
              <a:path w="361950" h="361950">
                <a:moveTo>
                  <a:pt x="180975" y="0"/>
                </a:moveTo>
                <a:lnTo>
                  <a:pt x="132864" y="6464"/>
                </a:lnTo>
                <a:lnTo>
                  <a:pt x="89633" y="24708"/>
                </a:lnTo>
                <a:lnTo>
                  <a:pt x="53006" y="53006"/>
                </a:lnTo>
                <a:lnTo>
                  <a:pt x="24708" y="89633"/>
                </a:lnTo>
                <a:lnTo>
                  <a:pt x="6464" y="132864"/>
                </a:lnTo>
                <a:lnTo>
                  <a:pt x="0" y="180975"/>
                </a:lnTo>
                <a:lnTo>
                  <a:pt x="6464" y="229085"/>
                </a:lnTo>
                <a:lnTo>
                  <a:pt x="24708" y="272316"/>
                </a:lnTo>
                <a:lnTo>
                  <a:pt x="53006" y="308943"/>
                </a:lnTo>
                <a:lnTo>
                  <a:pt x="89633" y="337241"/>
                </a:lnTo>
                <a:lnTo>
                  <a:pt x="132864" y="355485"/>
                </a:lnTo>
                <a:lnTo>
                  <a:pt x="180975" y="361950"/>
                </a:lnTo>
                <a:lnTo>
                  <a:pt x="229085" y="355485"/>
                </a:lnTo>
                <a:lnTo>
                  <a:pt x="272316" y="337241"/>
                </a:lnTo>
                <a:lnTo>
                  <a:pt x="308943" y="308943"/>
                </a:lnTo>
                <a:lnTo>
                  <a:pt x="337241" y="272316"/>
                </a:lnTo>
                <a:lnTo>
                  <a:pt x="355485" y="229085"/>
                </a:lnTo>
                <a:lnTo>
                  <a:pt x="361950" y="180975"/>
                </a:lnTo>
                <a:lnTo>
                  <a:pt x="355485" y="132864"/>
                </a:lnTo>
                <a:lnTo>
                  <a:pt x="337241" y="89633"/>
                </a:lnTo>
                <a:lnTo>
                  <a:pt x="308943" y="53006"/>
                </a:lnTo>
                <a:lnTo>
                  <a:pt x="272316" y="24708"/>
                </a:lnTo>
                <a:lnTo>
                  <a:pt x="229085" y="6464"/>
                </a:lnTo>
                <a:lnTo>
                  <a:pt x="180975" y="0"/>
                </a:lnTo>
                <a:close/>
              </a:path>
            </a:pathLst>
          </a:custGeom>
          <a:solidFill>
            <a:srgbClr val="FD8537"/>
          </a:solidFill>
        </p:spPr>
        <p:txBody>
          <a:bodyPr wrap="square" lIns="0" tIns="0" rIns="0" bIns="0" rtlCol="0"/>
          <a:lstStyle/>
          <a:p>
            <a:endParaRPr/>
          </a:p>
        </p:txBody>
      </p:sp>
      <p:sp>
        <p:nvSpPr>
          <p:cNvPr id="21" name="object 21"/>
          <p:cNvSpPr txBox="1">
            <a:spLocks noGrp="1"/>
          </p:cNvSpPr>
          <p:nvPr>
            <p:ph type="title"/>
          </p:nvPr>
        </p:nvSpPr>
        <p:spPr>
          <a:xfrm>
            <a:off x="695959" y="1445260"/>
            <a:ext cx="2662555" cy="483870"/>
          </a:xfrm>
          <a:prstGeom prst="rect">
            <a:avLst/>
          </a:prstGeom>
        </p:spPr>
        <p:txBody>
          <a:bodyPr vert="horz" wrap="square" lIns="0" tIns="13335" rIns="0" bIns="0" rtlCol="0">
            <a:spAutoFit/>
          </a:bodyPr>
          <a:lstStyle/>
          <a:p>
            <a:pPr marL="12700">
              <a:lnSpc>
                <a:spcPct val="100000"/>
              </a:lnSpc>
              <a:spcBef>
                <a:spcPts val="105"/>
              </a:spcBef>
            </a:pPr>
            <a:r>
              <a:rPr sz="3000" b="1" spc="5" dirty="0">
                <a:solidFill>
                  <a:srgbClr val="565F6C"/>
                </a:solidFill>
                <a:latin typeface="Century Schoolbook"/>
                <a:cs typeface="Century Schoolbook"/>
              </a:rPr>
              <a:t>SKEW</a:t>
            </a:r>
            <a:r>
              <a:rPr sz="3000" b="1" spc="-125" dirty="0">
                <a:solidFill>
                  <a:srgbClr val="565F6C"/>
                </a:solidFill>
                <a:latin typeface="Century Schoolbook"/>
                <a:cs typeface="Century Schoolbook"/>
              </a:rPr>
              <a:t> </a:t>
            </a:r>
            <a:r>
              <a:rPr sz="3000" b="1" spc="-10" dirty="0">
                <a:solidFill>
                  <a:srgbClr val="565F6C"/>
                </a:solidFill>
                <a:latin typeface="Century Schoolbook"/>
                <a:cs typeface="Century Schoolbook"/>
              </a:rPr>
              <a:t>LINES</a:t>
            </a:r>
            <a:endParaRPr sz="3000">
              <a:latin typeface="Century Schoolbook"/>
              <a:cs typeface="Century Schoolbook"/>
            </a:endParaRPr>
          </a:p>
        </p:txBody>
      </p:sp>
      <p:sp>
        <p:nvSpPr>
          <p:cNvPr id="22" name="object 22"/>
          <p:cNvSpPr txBox="1"/>
          <p:nvPr/>
        </p:nvSpPr>
        <p:spPr>
          <a:xfrm>
            <a:off x="2597150" y="5010463"/>
            <a:ext cx="5715000" cy="1340495"/>
          </a:xfrm>
          <a:prstGeom prst="rect">
            <a:avLst/>
          </a:prstGeom>
        </p:spPr>
        <p:txBody>
          <a:bodyPr vert="horz" wrap="square" lIns="0" tIns="28575" rIns="0" bIns="0" rtlCol="0">
            <a:spAutoFit/>
          </a:bodyPr>
          <a:lstStyle/>
          <a:p>
            <a:pPr marL="12700">
              <a:lnSpc>
                <a:spcPct val="100000"/>
              </a:lnSpc>
              <a:spcBef>
                <a:spcPts val="225"/>
              </a:spcBef>
            </a:pPr>
            <a:r>
              <a:rPr sz="1500" b="1" spc="30" dirty="0" smtClean="0">
                <a:solidFill>
                  <a:srgbClr val="565F6C"/>
                </a:solidFill>
                <a:latin typeface="Century Schoolbook"/>
                <a:cs typeface="Century Schoolbook"/>
              </a:rPr>
              <a:t>B</a:t>
            </a:r>
            <a:r>
              <a:rPr lang="en-IN" sz="1500" b="1" spc="30" dirty="0" smtClean="0">
                <a:solidFill>
                  <a:srgbClr val="565F6C"/>
                </a:solidFill>
                <a:latin typeface="Century Schoolbook"/>
                <a:cs typeface="Century Schoolbook"/>
              </a:rPr>
              <a:t>Y</a:t>
            </a:r>
            <a:endParaRPr sz="1500" dirty="0">
              <a:latin typeface="Century Schoolbook"/>
              <a:cs typeface="Century Schoolbook"/>
            </a:endParaRPr>
          </a:p>
          <a:p>
            <a:pPr marL="12700">
              <a:lnSpc>
                <a:spcPct val="100000"/>
              </a:lnSpc>
              <a:spcBef>
                <a:spcPts val="155"/>
              </a:spcBef>
            </a:pPr>
            <a:r>
              <a:rPr sz="1800" b="1" spc="15" dirty="0">
                <a:solidFill>
                  <a:srgbClr val="565F6C"/>
                </a:solidFill>
                <a:latin typeface="Century Schoolbook"/>
                <a:cs typeface="Century Schoolbook"/>
              </a:rPr>
              <a:t>K.</a:t>
            </a:r>
            <a:r>
              <a:rPr sz="1800" b="1" spc="-50" dirty="0">
                <a:solidFill>
                  <a:srgbClr val="565F6C"/>
                </a:solidFill>
                <a:latin typeface="Century Schoolbook"/>
                <a:cs typeface="Century Schoolbook"/>
              </a:rPr>
              <a:t> </a:t>
            </a:r>
            <a:r>
              <a:rPr lang="en-IN" b="1" spc="-10" dirty="0" smtClean="0">
                <a:solidFill>
                  <a:srgbClr val="565F6C"/>
                </a:solidFill>
                <a:latin typeface="Century Schoolbook"/>
                <a:cs typeface="Century Schoolbook"/>
              </a:rPr>
              <a:t>SHALINI</a:t>
            </a:r>
            <a:endParaRPr sz="1800" dirty="0">
              <a:latin typeface="Century Schoolbook"/>
              <a:cs typeface="Century Schoolbook"/>
            </a:endParaRPr>
          </a:p>
          <a:p>
            <a:pPr marL="12700">
              <a:lnSpc>
                <a:spcPct val="100000"/>
              </a:lnSpc>
              <a:spcBef>
                <a:spcPts val="245"/>
              </a:spcBef>
            </a:pPr>
            <a:r>
              <a:rPr lang="en-IN" sz="1500" b="1" spc="-15" dirty="0" smtClean="0">
                <a:solidFill>
                  <a:srgbClr val="565F6C"/>
                </a:solidFill>
                <a:latin typeface="Century Schoolbook"/>
                <a:cs typeface="Century Schoolbook"/>
              </a:rPr>
              <a:t>LECTURER IN MATHEMATICS</a:t>
            </a:r>
            <a:endParaRPr sz="1500" dirty="0">
              <a:latin typeface="Century Schoolbook"/>
              <a:cs typeface="Century Schoolbook"/>
            </a:endParaRPr>
          </a:p>
          <a:p>
            <a:pPr marL="12700" marR="848360">
              <a:lnSpc>
                <a:spcPct val="112599"/>
              </a:lnSpc>
            </a:pPr>
            <a:r>
              <a:rPr lang="en-IN" sz="1500" b="1" spc="15" dirty="0" smtClean="0">
                <a:solidFill>
                  <a:srgbClr val="565F6C"/>
                </a:solidFill>
                <a:latin typeface="Century Schoolbook"/>
                <a:cs typeface="Century Schoolbook"/>
              </a:rPr>
              <a:t>SKR &amp; SKR COLLEGE FOR  WOMEN,</a:t>
            </a:r>
          </a:p>
          <a:p>
            <a:pPr marL="12700" marR="848360">
              <a:lnSpc>
                <a:spcPct val="112599"/>
              </a:lnSpc>
            </a:pPr>
            <a:r>
              <a:rPr lang="en-IN" sz="1500" b="1" spc="-20" dirty="0" smtClean="0">
                <a:solidFill>
                  <a:srgbClr val="565F6C"/>
                </a:solidFill>
                <a:latin typeface="Century Schoolbook"/>
                <a:cs typeface="Century Schoolbook"/>
              </a:rPr>
              <a:t>KADAPA</a:t>
            </a:r>
            <a:endParaRPr sz="1500" dirty="0">
              <a:latin typeface="Century Schoolbook"/>
              <a:cs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929005"/>
            <a:ext cx="2688590" cy="449580"/>
          </a:xfrm>
          <a:prstGeom prst="rect">
            <a:avLst/>
          </a:prstGeom>
        </p:spPr>
        <p:txBody>
          <a:bodyPr vert="horz" wrap="square" lIns="0" tIns="16510" rIns="0" bIns="0" rtlCol="0">
            <a:spAutoFit/>
          </a:bodyPr>
          <a:lstStyle/>
          <a:p>
            <a:pPr marL="12700">
              <a:lnSpc>
                <a:spcPct val="100000"/>
              </a:lnSpc>
              <a:spcBef>
                <a:spcPts val="130"/>
              </a:spcBef>
            </a:pPr>
            <a:r>
              <a:rPr sz="2750" spc="-25" dirty="0">
                <a:solidFill>
                  <a:srgbClr val="E75C00"/>
                </a:solidFill>
                <a:latin typeface="Times New Roman"/>
                <a:cs typeface="Times New Roman"/>
              </a:rPr>
              <a:t>E</a:t>
            </a:r>
            <a:r>
              <a:rPr sz="2250" spc="-25" dirty="0">
                <a:solidFill>
                  <a:srgbClr val="E75C00"/>
                </a:solidFill>
                <a:latin typeface="Times New Roman"/>
                <a:cs typeface="Times New Roman"/>
              </a:rPr>
              <a:t>QUATION </a:t>
            </a:r>
            <a:r>
              <a:rPr sz="2250" spc="10" dirty="0">
                <a:solidFill>
                  <a:srgbClr val="E75C00"/>
                </a:solidFill>
                <a:latin typeface="Times New Roman"/>
                <a:cs typeface="Times New Roman"/>
              </a:rPr>
              <a:t>OF</a:t>
            </a:r>
            <a:r>
              <a:rPr sz="2250" spc="65" dirty="0">
                <a:solidFill>
                  <a:srgbClr val="E75C00"/>
                </a:solidFill>
                <a:latin typeface="Times New Roman"/>
                <a:cs typeface="Times New Roman"/>
              </a:rPr>
              <a:t> </a:t>
            </a:r>
            <a:r>
              <a:rPr sz="2250" spc="-20" dirty="0">
                <a:solidFill>
                  <a:srgbClr val="E75C00"/>
                </a:solidFill>
                <a:latin typeface="Times New Roman"/>
                <a:cs typeface="Times New Roman"/>
              </a:rPr>
              <a:t>LINE</a:t>
            </a:r>
            <a:endParaRPr sz="2250">
              <a:latin typeface="Times New Roman"/>
              <a:cs typeface="Times New Roman"/>
            </a:endParaRPr>
          </a:p>
        </p:txBody>
      </p:sp>
      <p:sp>
        <p:nvSpPr>
          <p:cNvPr id="3" name="object 3"/>
          <p:cNvSpPr txBox="1">
            <a:spLocks noGrp="1"/>
          </p:cNvSpPr>
          <p:nvPr>
            <p:ph type="body" idx="1"/>
          </p:nvPr>
        </p:nvSpPr>
        <p:spPr>
          <a:prstGeom prst="rect">
            <a:avLst/>
          </a:prstGeom>
        </p:spPr>
        <p:txBody>
          <a:bodyPr vert="horz" wrap="square" lIns="0" tIns="12700" rIns="0" bIns="0" rtlCol="0">
            <a:spAutoFit/>
          </a:bodyPr>
          <a:lstStyle/>
          <a:p>
            <a:pPr marL="98425" marR="5080" indent="-85725">
              <a:lnSpc>
                <a:spcPct val="120000"/>
              </a:lnSpc>
              <a:spcBef>
                <a:spcPts val="100"/>
              </a:spcBef>
              <a:buClr>
                <a:srgbClr val="FD8537"/>
              </a:buClr>
              <a:buSzPct val="68750"/>
              <a:buFont typeface="Wingdings"/>
              <a:buChar char=""/>
              <a:tabLst>
                <a:tab pos="289560" algn="l"/>
              </a:tabLst>
            </a:pPr>
            <a:r>
              <a:rPr dirty="0"/>
              <a:t>The equation of a </a:t>
            </a:r>
            <a:r>
              <a:rPr spc="5" dirty="0"/>
              <a:t>line </a:t>
            </a:r>
            <a:r>
              <a:rPr dirty="0"/>
              <a:t>through a point</a:t>
            </a:r>
            <a:r>
              <a:rPr spc="-220" dirty="0"/>
              <a:t> </a:t>
            </a:r>
            <a:r>
              <a:rPr spc="10" dirty="0"/>
              <a:t>(2,3,4)  </a:t>
            </a:r>
            <a:r>
              <a:rPr spc="5" dirty="0"/>
              <a:t>(1,2,3)</a:t>
            </a:r>
          </a:p>
          <a:p>
            <a:pPr marL="12700">
              <a:lnSpc>
                <a:spcPct val="100000"/>
              </a:lnSpc>
              <a:spcBef>
                <a:spcPts val="570"/>
              </a:spcBef>
            </a:pPr>
            <a:r>
              <a:rPr dirty="0"/>
              <a:t>is </a:t>
            </a:r>
            <a:r>
              <a:rPr spc="-10" dirty="0"/>
              <a:t>given </a:t>
            </a:r>
            <a:r>
              <a:rPr spc="5" dirty="0"/>
              <a:t>by </a:t>
            </a:r>
            <a:r>
              <a:rPr spc="-5" dirty="0"/>
              <a:t>the</a:t>
            </a:r>
            <a:r>
              <a:rPr spc="-15" dirty="0"/>
              <a:t> </a:t>
            </a:r>
            <a:r>
              <a:rPr dirty="0"/>
              <a:t>formula</a:t>
            </a:r>
          </a:p>
          <a:p>
            <a:pPr marL="12700" marR="107950">
              <a:lnSpc>
                <a:spcPct val="119900"/>
              </a:lnSpc>
              <a:spcBef>
                <a:spcPts val="80"/>
              </a:spcBef>
            </a:pPr>
            <a:r>
              <a:rPr spc="-5" dirty="0"/>
              <a:t>x–x1 </a:t>
            </a:r>
            <a:r>
              <a:rPr dirty="0"/>
              <a:t>/ </a:t>
            </a:r>
            <a:r>
              <a:rPr spc="-5" dirty="0"/>
              <a:t>x2– </a:t>
            </a:r>
            <a:r>
              <a:rPr spc="-10" dirty="0"/>
              <a:t>x1 </a:t>
            </a:r>
            <a:r>
              <a:rPr dirty="0"/>
              <a:t>= </a:t>
            </a:r>
            <a:r>
              <a:rPr spc="-5" dirty="0"/>
              <a:t>y–y1 </a:t>
            </a:r>
            <a:r>
              <a:rPr dirty="0"/>
              <a:t>/ </a:t>
            </a:r>
            <a:r>
              <a:rPr spc="-10" dirty="0"/>
              <a:t>y2 </a:t>
            </a:r>
            <a:r>
              <a:rPr dirty="0"/>
              <a:t>– </a:t>
            </a:r>
            <a:r>
              <a:rPr spc="-10" dirty="0"/>
              <a:t>y1 </a:t>
            </a:r>
            <a:r>
              <a:rPr dirty="0"/>
              <a:t>= z – </a:t>
            </a:r>
            <a:r>
              <a:rPr spc="-15" dirty="0"/>
              <a:t>z1 </a:t>
            </a:r>
            <a:r>
              <a:rPr dirty="0"/>
              <a:t>/ </a:t>
            </a:r>
            <a:r>
              <a:rPr spc="-15" dirty="0"/>
              <a:t>z2 </a:t>
            </a:r>
            <a:r>
              <a:rPr dirty="0"/>
              <a:t>– </a:t>
            </a:r>
            <a:r>
              <a:rPr spc="-30" dirty="0"/>
              <a:t>z1  </a:t>
            </a:r>
            <a:r>
              <a:rPr spc="5" dirty="0"/>
              <a:t>X-2/1-2=y-3/2-3=z-4/3-4</a:t>
            </a:r>
          </a:p>
          <a:p>
            <a:pPr marL="12700" marR="3794760">
              <a:lnSpc>
                <a:spcPct val="120000"/>
              </a:lnSpc>
              <a:spcBef>
                <a:spcPts val="75"/>
              </a:spcBef>
            </a:pPr>
            <a:r>
              <a:rPr spc="5" dirty="0"/>
              <a:t>X-2/-1=y-3/-1=z-4/-1  </a:t>
            </a:r>
            <a:r>
              <a:rPr dirty="0"/>
              <a:t>X-2=y-3=z-4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38125" y="695325"/>
            <a:ext cx="8229600" cy="5257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82643" y="652953"/>
            <a:ext cx="7119845" cy="348943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1862" y="1391708"/>
            <a:ext cx="6736397" cy="365971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95325" y="2981325"/>
            <a:ext cx="3581400" cy="2819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78201" y="938530"/>
            <a:ext cx="2646045" cy="449580"/>
          </a:xfrm>
          <a:prstGeom prst="rect">
            <a:avLst/>
          </a:prstGeom>
        </p:spPr>
        <p:txBody>
          <a:bodyPr vert="horz" wrap="square" lIns="0" tIns="16510" rIns="0" bIns="0" rtlCol="0">
            <a:spAutoFit/>
          </a:bodyPr>
          <a:lstStyle/>
          <a:p>
            <a:pPr marL="12700">
              <a:lnSpc>
                <a:spcPct val="100000"/>
              </a:lnSpc>
              <a:spcBef>
                <a:spcPts val="130"/>
              </a:spcBef>
            </a:pPr>
            <a:r>
              <a:rPr sz="2750" spc="-15" dirty="0">
                <a:solidFill>
                  <a:srgbClr val="EB6D5A"/>
                </a:solidFill>
              </a:rPr>
              <a:t>P</a:t>
            </a:r>
            <a:r>
              <a:rPr sz="2250" spc="-15" dirty="0">
                <a:solidFill>
                  <a:srgbClr val="EB6D5A"/>
                </a:solidFill>
              </a:rPr>
              <a:t>ARALLEL</a:t>
            </a:r>
            <a:r>
              <a:rPr sz="2250" spc="-65" dirty="0">
                <a:solidFill>
                  <a:srgbClr val="EB6D5A"/>
                </a:solidFill>
              </a:rPr>
              <a:t> </a:t>
            </a:r>
            <a:r>
              <a:rPr sz="2250" spc="-10" dirty="0">
                <a:solidFill>
                  <a:srgbClr val="EB6D5A"/>
                </a:solidFill>
              </a:rPr>
              <a:t>LINES</a:t>
            </a:r>
            <a:endParaRPr sz="2250"/>
          </a:p>
        </p:txBody>
      </p:sp>
      <p:sp>
        <p:nvSpPr>
          <p:cNvPr id="3" name="object 3"/>
          <p:cNvSpPr txBox="1"/>
          <p:nvPr/>
        </p:nvSpPr>
        <p:spPr>
          <a:xfrm>
            <a:off x="541337" y="1640522"/>
            <a:ext cx="7324725" cy="3701415"/>
          </a:xfrm>
          <a:prstGeom prst="rect">
            <a:avLst/>
          </a:prstGeom>
        </p:spPr>
        <p:txBody>
          <a:bodyPr vert="horz" wrap="square" lIns="0" tIns="12700" rIns="0" bIns="0" rtlCol="0">
            <a:spAutoFit/>
          </a:bodyPr>
          <a:lstStyle/>
          <a:p>
            <a:pPr marL="288925" marR="5080" indent="-276860" algn="just">
              <a:lnSpc>
                <a:spcPct val="100000"/>
              </a:lnSpc>
              <a:spcBef>
                <a:spcPts val="100"/>
              </a:spcBef>
              <a:buClr>
                <a:srgbClr val="FD8537"/>
              </a:buClr>
              <a:buSzPct val="68750"/>
              <a:buFont typeface="Wingdings"/>
              <a:buChar char=""/>
              <a:tabLst>
                <a:tab pos="289560" algn="l"/>
              </a:tabLst>
            </a:pPr>
            <a:r>
              <a:rPr sz="2400" spc="-5" dirty="0">
                <a:latin typeface="Century Schoolbook"/>
                <a:cs typeface="Century Schoolbook"/>
              </a:rPr>
              <a:t>Parallel </a:t>
            </a:r>
            <a:r>
              <a:rPr sz="2400" dirty="0">
                <a:latin typeface="Century Schoolbook"/>
                <a:cs typeface="Century Schoolbook"/>
              </a:rPr>
              <a:t>Lines: When </a:t>
            </a:r>
            <a:r>
              <a:rPr sz="2400" spc="-10" dirty="0">
                <a:latin typeface="Century Schoolbook"/>
                <a:cs typeface="Century Schoolbook"/>
              </a:rPr>
              <a:t>two </a:t>
            </a:r>
            <a:r>
              <a:rPr sz="2400" dirty="0">
                <a:latin typeface="Century Schoolbook"/>
                <a:cs typeface="Century Schoolbook"/>
              </a:rPr>
              <a:t>lines </a:t>
            </a:r>
            <a:r>
              <a:rPr sz="2400" spc="-5" dirty="0">
                <a:latin typeface="Century Schoolbook"/>
                <a:cs typeface="Century Schoolbook"/>
              </a:rPr>
              <a:t>extend </a:t>
            </a:r>
            <a:r>
              <a:rPr sz="2400" spc="-10" dirty="0">
                <a:latin typeface="Century Schoolbook"/>
                <a:cs typeface="Century Schoolbook"/>
              </a:rPr>
              <a:t>together  </a:t>
            </a:r>
            <a:r>
              <a:rPr sz="2400" spc="5" dirty="0">
                <a:latin typeface="Century Schoolbook"/>
                <a:cs typeface="Century Schoolbook"/>
              </a:rPr>
              <a:t>by </a:t>
            </a:r>
            <a:r>
              <a:rPr sz="2400" dirty="0">
                <a:latin typeface="Century Schoolbook"/>
                <a:cs typeface="Century Schoolbook"/>
              </a:rPr>
              <a:t>maintaining </a:t>
            </a:r>
            <a:r>
              <a:rPr sz="2400" spc="-5" dirty="0">
                <a:latin typeface="Century Schoolbook"/>
                <a:cs typeface="Century Schoolbook"/>
              </a:rPr>
              <a:t>the same distance between  themselves </a:t>
            </a:r>
            <a:r>
              <a:rPr sz="2400" dirty="0">
                <a:latin typeface="Century Schoolbook"/>
                <a:cs typeface="Century Schoolbook"/>
              </a:rPr>
              <a:t>which never </a:t>
            </a:r>
            <a:r>
              <a:rPr sz="2400" spc="5" dirty="0">
                <a:latin typeface="Century Schoolbook"/>
                <a:cs typeface="Century Schoolbook"/>
              </a:rPr>
              <a:t>share an </a:t>
            </a:r>
            <a:r>
              <a:rPr sz="2400" spc="-15" dirty="0">
                <a:latin typeface="Century Schoolbook"/>
                <a:cs typeface="Century Schoolbook"/>
              </a:rPr>
              <a:t>intersecting  </a:t>
            </a:r>
            <a:r>
              <a:rPr sz="2400" spc="-10" dirty="0">
                <a:latin typeface="Century Schoolbook"/>
                <a:cs typeface="Century Schoolbook"/>
              </a:rPr>
              <a:t>point, </a:t>
            </a:r>
            <a:r>
              <a:rPr sz="2400" dirty="0">
                <a:latin typeface="Century Schoolbook"/>
                <a:cs typeface="Century Schoolbook"/>
              </a:rPr>
              <a:t>then they </a:t>
            </a:r>
            <a:r>
              <a:rPr sz="2400" spc="-5" dirty="0">
                <a:latin typeface="Century Schoolbook"/>
                <a:cs typeface="Century Schoolbook"/>
              </a:rPr>
              <a:t>are called parallel</a:t>
            </a:r>
            <a:r>
              <a:rPr sz="2400" spc="-20" dirty="0">
                <a:latin typeface="Century Schoolbook"/>
                <a:cs typeface="Century Schoolbook"/>
              </a:rPr>
              <a:t> </a:t>
            </a:r>
            <a:r>
              <a:rPr sz="2400" spc="5" dirty="0">
                <a:latin typeface="Century Schoolbook"/>
                <a:cs typeface="Century Schoolbook"/>
              </a:rPr>
              <a:t>lines.</a:t>
            </a:r>
            <a:endParaRPr sz="2400">
              <a:latin typeface="Century Schoolbook"/>
              <a:cs typeface="Century Schoolbook"/>
            </a:endParaRPr>
          </a:p>
          <a:p>
            <a:pPr marL="12700" algn="just">
              <a:lnSpc>
                <a:spcPct val="100000"/>
              </a:lnSpc>
              <a:spcBef>
                <a:spcPts val="575"/>
              </a:spcBef>
            </a:pPr>
            <a:r>
              <a:rPr sz="2400" dirty="0">
                <a:latin typeface="Century Schoolbook"/>
                <a:cs typeface="Century Schoolbook"/>
              </a:rPr>
              <a:t>Real-Life</a:t>
            </a:r>
            <a:r>
              <a:rPr sz="2400" spc="-75" dirty="0">
                <a:latin typeface="Century Schoolbook"/>
                <a:cs typeface="Century Schoolbook"/>
              </a:rPr>
              <a:t> </a:t>
            </a:r>
            <a:r>
              <a:rPr sz="2400" spc="-10" dirty="0">
                <a:latin typeface="Century Schoolbook"/>
                <a:cs typeface="Century Schoolbook"/>
              </a:rPr>
              <a:t>Examples:</a:t>
            </a:r>
            <a:endParaRPr sz="2400">
              <a:latin typeface="Century Schoolbook"/>
              <a:cs typeface="Century Schoolbook"/>
            </a:endParaRPr>
          </a:p>
          <a:p>
            <a:pPr marL="288925" indent="-276860">
              <a:lnSpc>
                <a:spcPct val="100000"/>
              </a:lnSpc>
              <a:spcBef>
                <a:spcPts val="650"/>
              </a:spcBef>
              <a:buClr>
                <a:srgbClr val="FD8537"/>
              </a:buClr>
              <a:buSzPct val="68750"/>
              <a:buFont typeface="Wingdings"/>
              <a:buChar char=""/>
              <a:tabLst>
                <a:tab pos="289560" algn="l"/>
              </a:tabLst>
            </a:pPr>
            <a:r>
              <a:rPr sz="2400" dirty="0">
                <a:latin typeface="Century Schoolbook"/>
                <a:cs typeface="Century Schoolbook"/>
              </a:rPr>
              <a:t>Railway</a:t>
            </a:r>
            <a:r>
              <a:rPr sz="2400" spc="-20" dirty="0">
                <a:latin typeface="Century Schoolbook"/>
                <a:cs typeface="Century Schoolbook"/>
              </a:rPr>
              <a:t> </a:t>
            </a:r>
            <a:r>
              <a:rPr sz="2400" spc="-5" dirty="0">
                <a:latin typeface="Century Schoolbook"/>
                <a:cs typeface="Century Schoolbook"/>
              </a:rPr>
              <a:t>tracks.</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dirty="0">
                <a:latin typeface="Century Schoolbook"/>
                <a:cs typeface="Century Schoolbook"/>
              </a:rPr>
              <a:t>The lines of </a:t>
            </a:r>
            <a:r>
              <a:rPr sz="2400" spc="15" dirty="0">
                <a:latin typeface="Century Schoolbook"/>
                <a:cs typeface="Century Schoolbook"/>
              </a:rPr>
              <a:t>running</a:t>
            </a:r>
            <a:r>
              <a:rPr sz="2400" spc="-260" dirty="0">
                <a:latin typeface="Century Schoolbook"/>
                <a:cs typeface="Century Schoolbook"/>
              </a:rPr>
              <a:t> </a:t>
            </a:r>
            <a:r>
              <a:rPr sz="2400" spc="-5" dirty="0">
                <a:latin typeface="Century Schoolbook"/>
                <a:cs typeface="Century Schoolbook"/>
              </a:rPr>
              <a:t>tracks.</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dirty="0">
                <a:latin typeface="Century Schoolbook"/>
                <a:cs typeface="Century Schoolbook"/>
              </a:rPr>
              <a:t>Lines on a</a:t>
            </a:r>
            <a:r>
              <a:rPr sz="2400" spc="-85" dirty="0">
                <a:latin typeface="Century Schoolbook"/>
                <a:cs typeface="Century Schoolbook"/>
              </a:rPr>
              <a:t> </a:t>
            </a:r>
            <a:r>
              <a:rPr sz="2400" spc="-5" dirty="0">
                <a:latin typeface="Century Schoolbook"/>
                <a:cs typeface="Century Schoolbook"/>
              </a:rPr>
              <a:t>road.</a:t>
            </a:r>
            <a:endParaRPr sz="2400">
              <a:latin typeface="Century Schoolbook"/>
              <a:cs typeface="Century Schoolbook"/>
            </a:endParaRPr>
          </a:p>
          <a:p>
            <a:pPr marL="288925" indent="-276860">
              <a:lnSpc>
                <a:spcPct val="100000"/>
              </a:lnSpc>
              <a:spcBef>
                <a:spcPts val="650"/>
              </a:spcBef>
              <a:buClr>
                <a:srgbClr val="FD8537"/>
              </a:buClr>
              <a:buSzPct val="68750"/>
              <a:buFont typeface="Wingdings"/>
              <a:buChar char=""/>
              <a:tabLst>
                <a:tab pos="289560" algn="l"/>
              </a:tabLst>
            </a:pPr>
            <a:r>
              <a:rPr sz="2400" dirty="0">
                <a:latin typeface="Century Schoolbook"/>
                <a:cs typeface="Century Schoolbook"/>
              </a:rPr>
              <a:t>The </a:t>
            </a:r>
            <a:r>
              <a:rPr sz="2400" spc="-10" dirty="0">
                <a:latin typeface="Century Schoolbook"/>
                <a:cs typeface="Century Schoolbook"/>
              </a:rPr>
              <a:t>opposite </a:t>
            </a:r>
            <a:r>
              <a:rPr sz="2400" spc="-5" dirty="0">
                <a:latin typeface="Century Schoolbook"/>
                <a:cs typeface="Century Schoolbook"/>
              </a:rPr>
              <a:t>sides </a:t>
            </a:r>
            <a:r>
              <a:rPr sz="2400" dirty="0">
                <a:latin typeface="Century Schoolbook"/>
                <a:cs typeface="Century Schoolbook"/>
              </a:rPr>
              <a:t>of a</a:t>
            </a:r>
            <a:r>
              <a:rPr sz="2400" spc="-5" dirty="0">
                <a:latin typeface="Century Schoolbook"/>
                <a:cs typeface="Century Schoolbook"/>
              </a:rPr>
              <a:t> </a:t>
            </a:r>
            <a:r>
              <a:rPr sz="2400" dirty="0">
                <a:latin typeface="Century Schoolbook"/>
                <a:cs typeface="Century Schoolbook"/>
              </a:rPr>
              <a:t>book.</a:t>
            </a:r>
            <a:endParaRPr sz="2400">
              <a:latin typeface="Century Schoolbook"/>
              <a:cs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4055" y="1067752"/>
            <a:ext cx="7175500" cy="1397635"/>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000000"/>
                </a:solidFill>
              </a:rPr>
              <a:t>Parallel lines </a:t>
            </a:r>
            <a:r>
              <a:rPr sz="1800" spc="-5" dirty="0">
                <a:solidFill>
                  <a:srgbClr val="000000"/>
                </a:solidFill>
              </a:rPr>
              <a:t>are two </a:t>
            </a:r>
            <a:r>
              <a:rPr sz="1800" spc="15" dirty="0">
                <a:solidFill>
                  <a:srgbClr val="000000"/>
                </a:solidFill>
              </a:rPr>
              <a:t>lines </a:t>
            </a:r>
            <a:r>
              <a:rPr sz="1800" spc="-10" dirty="0">
                <a:solidFill>
                  <a:srgbClr val="000000"/>
                </a:solidFill>
              </a:rPr>
              <a:t>that </a:t>
            </a:r>
            <a:r>
              <a:rPr sz="1800" spc="-5" dirty="0">
                <a:solidFill>
                  <a:srgbClr val="000000"/>
                </a:solidFill>
              </a:rPr>
              <a:t>are </a:t>
            </a:r>
            <a:r>
              <a:rPr sz="1800" dirty="0">
                <a:solidFill>
                  <a:srgbClr val="000000"/>
                </a:solidFill>
              </a:rPr>
              <a:t>always the </a:t>
            </a:r>
            <a:r>
              <a:rPr sz="1800" spc="-20" dirty="0">
                <a:solidFill>
                  <a:srgbClr val="000000"/>
                </a:solidFill>
              </a:rPr>
              <a:t>same </a:t>
            </a:r>
            <a:r>
              <a:rPr sz="1800" spc="-5" dirty="0">
                <a:solidFill>
                  <a:srgbClr val="000000"/>
                </a:solidFill>
              </a:rPr>
              <a:t>distance  apart and </a:t>
            </a:r>
            <a:r>
              <a:rPr sz="1800" spc="5" dirty="0">
                <a:solidFill>
                  <a:srgbClr val="000000"/>
                </a:solidFill>
              </a:rPr>
              <a:t>never touch. </a:t>
            </a:r>
            <a:r>
              <a:rPr sz="1800" spc="-30" dirty="0">
                <a:solidFill>
                  <a:srgbClr val="000000"/>
                </a:solidFill>
              </a:rPr>
              <a:t>In </a:t>
            </a:r>
            <a:r>
              <a:rPr sz="1800" spc="5" dirty="0">
                <a:solidFill>
                  <a:srgbClr val="000000"/>
                </a:solidFill>
              </a:rPr>
              <a:t>order </a:t>
            </a:r>
            <a:r>
              <a:rPr sz="1800" spc="-30" dirty="0">
                <a:solidFill>
                  <a:srgbClr val="000000"/>
                </a:solidFill>
              </a:rPr>
              <a:t>for </a:t>
            </a:r>
            <a:r>
              <a:rPr sz="1800" spc="-5" dirty="0">
                <a:solidFill>
                  <a:srgbClr val="000000"/>
                </a:solidFill>
              </a:rPr>
              <a:t>two </a:t>
            </a:r>
            <a:r>
              <a:rPr sz="1800" dirty="0">
                <a:solidFill>
                  <a:srgbClr val="000000"/>
                </a:solidFill>
              </a:rPr>
              <a:t>lines </a:t>
            </a:r>
            <a:r>
              <a:rPr sz="1800" spc="-15" dirty="0">
                <a:solidFill>
                  <a:srgbClr val="000000"/>
                </a:solidFill>
              </a:rPr>
              <a:t>to be </a:t>
            </a:r>
            <a:r>
              <a:rPr sz="1800" spc="5" dirty="0">
                <a:solidFill>
                  <a:srgbClr val="000000"/>
                </a:solidFill>
              </a:rPr>
              <a:t>parallel, </a:t>
            </a:r>
            <a:r>
              <a:rPr sz="1800" spc="-5" dirty="0">
                <a:solidFill>
                  <a:srgbClr val="000000"/>
                </a:solidFill>
              </a:rPr>
              <a:t>they  must </a:t>
            </a:r>
            <a:r>
              <a:rPr sz="1800" spc="-15" dirty="0">
                <a:solidFill>
                  <a:srgbClr val="000000"/>
                </a:solidFill>
              </a:rPr>
              <a:t>be </a:t>
            </a:r>
            <a:r>
              <a:rPr sz="1800" spc="5" dirty="0">
                <a:solidFill>
                  <a:srgbClr val="000000"/>
                </a:solidFill>
              </a:rPr>
              <a:t>drawn </a:t>
            </a:r>
            <a:r>
              <a:rPr sz="1800" spc="-25" dirty="0">
                <a:solidFill>
                  <a:srgbClr val="000000"/>
                </a:solidFill>
              </a:rPr>
              <a:t>in </a:t>
            </a:r>
            <a:r>
              <a:rPr sz="1800" spc="-5" dirty="0">
                <a:solidFill>
                  <a:srgbClr val="000000"/>
                </a:solidFill>
              </a:rPr>
              <a:t>the </a:t>
            </a:r>
            <a:r>
              <a:rPr sz="1800" spc="-20" dirty="0">
                <a:solidFill>
                  <a:srgbClr val="000000"/>
                </a:solidFill>
              </a:rPr>
              <a:t>same </a:t>
            </a:r>
            <a:r>
              <a:rPr sz="1800" spc="-5" dirty="0">
                <a:solidFill>
                  <a:srgbClr val="000000"/>
                </a:solidFill>
              </a:rPr>
              <a:t>plane, </a:t>
            </a:r>
            <a:r>
              <a:rPr sz="1800" dirty="0">
                <a:solidFill>
                  <a:srgbClr val="000000"/>
                </a:solidFill>
              </a:rPr>
              <a:t>a perfectly flat </a:t>
            </a:r>
            <a:r>
              <a:rPr sz="1800" spc="5" dirty="0">
                <a:solidFill>
                  <a:srgbClr val="000000"/>
                </a:solidFill>
              </a:rPr>
              <a:t>surface </a:t>
            </a:r>
            <a:r>
              <a:rPr sz="1800" spc="-10" dirty="0">
                <a:solidFill>
                  <a:srgbClr val="000000"/>
                </a:solidFill>
              </a:rPr>
              <a:t>like </a:t>
            </a:r>
            <a:r>
              <a:rPr sz="1800" dirty="0">
                <a:solidFill>
                  <a:srgbClr val="000000"/>
                </a:solidFill>
              </a:rPr>
              <a:t>a  </a:t>
            </a:r>
            <a:r>
              <a:rPr sz="1800" spc="5" dirty="0">
                <a:solidFill>
                  <a:srgbClr val="000000"/>
                </a:solidFill>
              </a:rPr>
              <a:t>wall </a:t>
            </a:r>
            <a:r>
              <a:rPr sz="1800" spc="-40" dirty="0">
                <a:solidFill>
                  <a:srgbClr val="000000"/>
                </a:solidFill>
              </a:rPr>
              <a:t>or </a:t>
            </a:r>
            <a:r>
              <a:rPr sz="1800" dirty="0">
                <a:solidFill>
                  <a:srgbClr val="000000"/>
                </a:solidFill>
              </a:rPr>
              <a:t>sheet </a:t>
            </a:r>
            <a:r>
              <a:rPr sz="1800" spc="-5" dirty="0">
                <a:solidFill>
                  <a:srgbClr val="000000"/>
                </a:solidFill>
              </a:rPr>
              <a:t>of </a:t>
            </a:r>
            <a:r>
              <a:rPr sz="1800" spc="-25" dirty="0">
                <a:solidFill>
                  <a:srgbClr val="000000"/>
                </a:solidFill>
              </a:rPr>
              <a:t>paper. </a:t>
            </a:r>
            <a:r>
              <a:rPr sz="1800" spc="5" dirty="0">
                <a:solidFill>
                  <a:srgbClr val="000000"/>
                </a:solidFill>
              </a:rPr>
              <a:t>Here, three </a:t>
            </a:r>
            <a:r>
              <a:rPr sz="1800" spc="-5" dirty="0">
                <a:solidFill>
                  <a:srgbClr val="000000"/>
                </a:solidFill>
              </a:rPr>
              <a:t>set of </a:t>
            </a:r>
            <a:r>
              <a:rPr sz="1800" spc="-10" dirty="0">
                <a:solidFill>
                  <a:srgbClr val="000000"/>
                </a:solidFill>
              </a:rPr>
              <a:t>parallel </a:t>
            </a:r>
            <a:r>
              <a:rPr sz="1800" dirty="0">
                <a:solidFill>
                  <a:srgbClr val="000000"/>
                </a:solidFill>
              </a:rPr>
              <a:t>lines have </a:t>
            </a:r>
            <a:r>
              <a:rPr sz="1800" spc="-10" dirty="0">
                <a:solidFill>
                  <a:srgbClr val="000000"/>
                </a:solidFill>
              </a:rPr>
              <a:t>been  </a:t>
            </a:r>
            <a:r>
              <a:rPr sz="1800" spc="5" dirty="0">
                <a:solidFill>
                  <a:srgbClr val="000000"/>
                </a:solidFill>
              </a:rPr>
              <a:t>shown </a:t>
            </a:r>
            <a:r>
              <a:rPr sz="1800" dirty="0">
                <a:solidFill>
                  <a:srgbClr val="000000"/>
                </a:solidFill>
              </a:rPr>
              <a:t>- </a:t>
            </a:r>
            <a:r>
              <a:rPr sz="1800" spc="5" dirty="0">
                <a:solidFill>
                  <a:srgbClr val="000000"/>
                </a:solidFill>
              </a:rPr>
              <a:t>vertical, </a:t>
            </a:r>
            <a:r>
              <a:rPr sz="1800" dirty="0">
                <a:solidFill>
                  <a:srgbClr val="000000"/>
                </a:solidFill>
              </a:rPr>
              <a:t>diagonal </a:t>
            </a:r>
            <a:r>
              <a:rPr sz="1800" spc="-5" dirty="0">
                <a:solidFill>
                  <a:srgbClr val="000000"/>
                </a:solidFill>
              </a:rPr>
              <a:t>and </a:t>
            </a:r>
            <a:r>
              <a:rPr sz="1800" spc="5" dirty="0">
                <a:solidFill>
                  <a:srgbClr val="000000"/>
                </a:solidFill>
              </a:rPr>
              <a:t>horizontal parallel</a:t>
            </a:r>
            <a:r>
              <a:rPr sz="1800" spc="-320" dirty="0">
                <a:solidFill>
                  <a:srgbClr val="000000"/>
                </a:solidFill>
              </a:rPr>
              <a:t> </a:t>
            </a:r>
            <a:r>
              <a:rPr sz="1800" spc="10" dirty="0">
                <a:solidFill>
                  <a:srgbClr val="000000"/>
                </a:solidFill>
              </a:rPr>
              <a:t>lines.</a:t>
            </a:r>
            <a:endParaRPr sz="1800"/>
          </a:p>
        </p:txBody>
      </p:sp>
      <p:sp>
        <p:nvSpPr>
          <p:cNvPr id="3" name="object 3"/>
          <p:cNvSpPr txBox="1"/>
          <p:nvPr/>
        </p:nvSpPr>
        <p:spPr>
          <a:xfrm>
            <a:off x="694055" y="4358322"/>
            <a:ext cx="7176770" cy="843915"/>
          </a:xfrm>
          <a:prstGeom prst="rect">
            <a:avLst/>
          </a:prstGeom>
        </p:spPr>
        <p:txBody>
          <a:bodyPr vert="horz" wrap="square" lIns="0" tIns="15240" rIns="0" bIns="0" rtlCol="0">
            <a:spAutoFit/>
          </a:bodyPr>
          <a:lstStyle/>
          <a:p>
            <a:pPr marL="12700" marR="5080" algn="just">
              <a:lnSpc>
                <a:spcPct val="99100"/>
              </a:lnSpc>
              <a:spcBef>
                <a:spcPts val="120"/>
              </a:spcBef>
            </a:pPr>
            <a:r>
              <a:rPr sz="1800" spc="5" dirty="0">
                <a:latin typeface="Century Schoolbook"/>
                <a:cs typeface="Century Schoolbook"/>
              </a:rPr>
              <a:t>Sides </a:t>
            </a:r>
            <a:r>
              <a:rPr sz="1800" spc="-5" dirty="0">
                <a:latin typeface="Century Schoolbook"/>
                <a:cs typeface="Century Schoolbook"/>
              </a:rPr>
              <a:t>of </a:t>
            </a:r>
            <a:r>
              <a:rPr sz="1800" spc="5" dirty="0">
                <a:latin typeface="Century Schoolbook"/>
                <a:cs typeface="Century Schoolbook"/>
              </a:rPr>
              <a:t>various </a:t>
            </a:r>
            <a:r>
              <a:rPr sz="1800" dirty="0">
                <a:latin typeface="Century Schoolbook"/>
                <a:cs typeface="Century Schoolbook"/>
              </a:rPr>
              <a:t>shapes </a:t>
            </a:r>
            <a:r>
              <a:rPr sz="1800" spc="-5" dirty="0">
                <a:latin typeface="Century Schoolbook"/>
                <a:cs typeface="Century Schoolbook"/>
              </a:rPr>
              <a:t>are parallel </a:t>
            </a:r>
            <a:r>
              <a:rPr sz="1800" spc="-15" dirty="0">
                <a:latin typeface="Century Schoolbook"/>
                <a:cs typeface="Century Schoolbook"/>
              </a:rPr>
              <a:t>to </a:t>
            </a:r>
            <a:r>
              <a:rPr sz="1800" dirty="0">
                <a:latin typeface="Century Schoolbook"/>
                <a:cs typeface="Century Schoolbook"/>
              </a:rPr>
              <a:t>each </a:t>
            </a:r>
            <a:r>
              <a:rPr sz="1800" spc="-35" dirty="0">
                <a:latin typeface="Century Schoolbook"/>
                <a:cs typeface="Century Schoolbook"/>
              </a:rPr>
              <a:t>other. </a:t>
            </a:r>
            <a:r>
              <a:rPr sz="1800" spc="-10" dirty="0">
                <a:latin typeface="Century Schoolbook"/>
                <a:cs typeface="Century Schoolbook"/>
              </a:rPr>
              <a:t>Parallel </a:t>
            </a:r>
            <a:r>
              <a:rPr sz="1800" spc="15" dirty="0">
                <a:latin typeface="Century Schoolbook"/>
                <a:cs typeface="Century Schoolbook"/>
              </a:rPr>
              <a:t>lines </a:t>
            </a:r>
            <a:r>
              <a:rPr sz="1800" spc="-5" dirty="0">
                <a:latin typeface="Century Schoolbook"/>
                <a:cs typeface="Century Schoolbook"/>
              </a:rPr>
              <a:t>are  </a:t>
            </a:r>
            <a:r>
              <a:rPr sz="1800" dirty="0">
                <a:latin typeface="Century Schoolbook"/>
                <a:cs typeface="Century Schoolbook"/>
              </a:rPr>
              <a:t>represented </a:t>
            </a:r>
            <a:r>
              <a:rPr sz="1800" spc="5" dirty="0">
                <a:latin typeface="Century Schoolbook"/>
                <a:cs typeface="Century Schoolbook"/>
              </a:rPr>
              <a:t>with </a:t>
            </a:r>
            <a:r>
              <a:rPr sz="1800" dirty="0">
                <a:latin typeface="Century Schoolbook"/>
                <a:cs typeface="Century Schoolbook"/>
              </a:rPr>
              <a:t>a pair of </a:t>
            </a:r>
            <a:r>
              <a:rPr sz="1800" spc="-5" dirty="0">
                <a:latin typeface="Century Schoolbook"/>
                <a:cs typeface="Century Schoolbook"/>
              </a:rPr>
              <a:t>vertical </a:t>
            </a:r>
            <a:r>
              <a:rPr sz="1800" dirty="0">
                <a:latin typeface="Century Schoolbook"/>
                <a:cs typeface="Century Schoolbook"/>
              </a:rPr>
              <a:t>lines </a:t>
            </a:r>
            <a:r>
              <a:rPr sz="1800" spc="-5" dirty="0">
                <a:latin typeface="Century Schoolbook"/>
                <a:cs typeface="Century Schoolbook"/>
              </a:rPr>
              <a:t>between the </a:t>
            </a:r>
            <a:r>
              <a:rPr sz="1800" spc="-10" dirty="0">
                <a:latin typeface="Century Schoolbook"/>
                <a:cs typeface="Century Schoolbook"/>
              </a:rPr>
              <a:t>names </a:t>
            </a:r>
            <a:r>
              <a:rPr sz="1800" spc="-5" dirty="0">
                <a:latin typeface="Century Schoolbook"/>
                <a:cs typeface="Century Schoolbook"/>
              </a:rPr>
              <a:t>of the  </a:t>
            </a:r>
            <a:r>
              <a:rPr sz="1800" spc="10" dirty="0">
                <a:latin typeface="Century Schoolbook"/>
                <a:cs typeface="Century Schoolbook"/>
              </a:rPr>
              <a:t>lines,</a:t>
            </a:r>
            <a:r>
              <a:rPr sz="1800" spc="-100" dirty="0">
                <a:latin typeface="Century Schoolbook"/>
                <a:cs typeface="Century Schoolbook"/>
              </a:rPr>
              <a:t> </a:t>
            </a:r>
            <a:r>
              <a:rPr sz="1800" spc="5" dirty="0">
                <a:latin typeface="Century Schoolbook"/>
                <a:cs typeface="Century Schoolbook"/>
              </a:rPr>
              <a:t>such</a:t>
            </a:r>
            <a:r>
              <a:rPr sz="1800" spc="-20" dirty="0">
                <a:latin typeface="Century Schoolbook"/>
                <a:cs typeface="Century Schoolbook"/>
              </a:rPr>
              <a:t> </a:t>
            </a:r>
            <a:r>
              <a:rPr sz="1800" spc="-15" dirty="0">
                <a:latin typeface="Century Schoolbook"/>
                <a:cs typeface="Century Schoolbook"/>
              </a:rPr>
              <a:t>as</a:t>
            </a:r>
            <a:r>
              <a:rPr sz="1800" spc="15" dirty="0">
                <a:latin typeface="Century Schoolbook"/>
                <a:cs typeface="Century Schoolbook"/>
              </a:rPr>
              <a:t> </a:t>
            </a:r>
            <a:r>
              <a:rPr sz="1800" spc="-5" dirty="0">
                <a:latin typeface="Century Schoolbook"/>
                <a:cs typeface="Century Schoolbook"/>
              </a:rPr>
              <a:t>PQ</a:t>
            </a:r>
            <a:r>
              <a:rPr sz="1800" spc="-30" dirty="0">
                <a:latin typeface="Century Schoolbook"/>
                <a:cs typeface="Century Schoolbook"/>
              </a:rPr>
              <a:t> </a:t>
            </a:r>
            <a:r>
              <a:rPr sz="1800" dirty="0">
                <a:latin typeface="PMingLiU"/>
                <a:cs typeface="PMingLiU"/>
              </a:rPr>
              <a:t>︳</a:t>
            </a:r>
            <a:r>
              <a:rPr sz="1800" spc="-5" dirty="0">
                <a:latin typeface="PMingLiU"/>
                <a:cs typeface="PMingLiU"/>
              </a:rPr>
              <a:t>︳</a:t>
            </a:r>
            <a:r>
              <a:rPr sz="1800" spc="-75" dirty="0">
                <a:latin typeface="Century Schoolbook"/>
                <a:cs typeface="Century Schoolbook"/>
              </a:rPr>
              <a:t>XY.</a:t>
            </a:r>
            <a:endParaRPr sz="1800">
              <a:latin typeface="Century Schoolbook"/>
              <a:cs typeface="Century Schoolbook"/>
            </a:endParaRPr>
          </a:p>
        </p:txBody>
      </p:sp>
      <p:sp>
        <p:nvSpPr>
          <p:cNvPr id="4" name="object 4"/>
          <p:cNvSpPr/>
          <p:nvPr/>
        </p:nvSpPr>
        <p:spPr>
          <a:xfrm>
            <a:off x="1381125" y="2600325"/>
            <a:ext cx="6400800" cy="1676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6455" y="1029588"/>
            <a:ext cx="6835140" cy="1116965"/>
          </a:xfrm>
          <a:prstGeom prst="rect">
            <a:avLst/>
          </a:prstGeom>
        </p:spPr>
        <p:txBody>
          <a:bodyPr vert="horz" wrap="square" lIns="0" tIns="16510" rIns="0" bIns="0" rtlCol="0">
            <a:spAutoFit/>
          </a:bodyPr>
          <a:lstStyle/>
          <a:p>
            <a:pPr marL="12700" marR="5080">
              <a:lnSpc>
                <a:spcPct val="99100"/>
              </a:lnSpc>
              <a:spcBef>
                <a:spcPts val="130"/>
              </a:spcBef>
            </a:pPr>
            <a:r>
              <a:rPr spc="-90" dirty="0">
                <a:solidFill>
                  <a:srgbClr val="000000"/>
                </a:solidFill>
              </a:rPr>
              <a:t>We </a:t>
            </a:r>
            <a:r>
              <a:rPr dirty="0">
                <a:solidFill>
                  <a:srgbClr val="000000"/>
                </a:solidFill>
              </a:rPr>
              <a:t>can </a:t>
            </a:r>
            <a:r>
              <a:rPr spc="5" dirty="0">
                <a:solidFill>
                  <a:srgbClr val="000000"/>
                </a:solidFill>
              </a:rPr>
              <a:t>see </a:t>
            </a:r>
            <a:r>
              <a:rPr spc="-5" dirty="0">
                <a:solidFill>
                  <a:srgbClr val="000000"/>
                </a:solidFill>
              </a:rPr>
              <a:t>parallel </a:t>
            </a:r>
            <a:r>
              <a:rPr spc="5" dirty="0">
                <a:solidFill>
                  <a:srgbClr val="000000"/>
                </a:solidFill>
              </a:rPr>
              <a:t>lines </a:t>
            </a:r>
            <a:r>
              <a:rPr dirty="0">
                <a:solidFill>
                  <a:srgbClr val="000000"/>
                </a:solidFill>
              </a:rPr>
              <a:t>in a </a:t>
            </a:r>
            <a:r>
              <a:rPr spc="-5" dirty="0">
                <a:solidFill>
                  <a:srgbClr val="000000"/>
                </a:solidFill>
              </a:rPr>
              <a:t>zebra </a:t>
            </a:r>
            <a:r>
              <a:rPr dirty="0">
                <a:solidFill>
                  <a:srgbClr val="000000"/>
                </a:solidFill>
              </a:rPr>
              <a:t>crossing, the  </a:t>
            </a:r>
            <a:r>
              <a:rPr spc="5" dirty="0">
                <a:solidFill>
                  <a:srgbClr val="000000"/>
                </a:solidFill>
              </a:rPr>
              <a:t>lines </a:t>
            </a:r>
            <a:r>
              <a:rPr dirty="0">
                <a:solidFill>
                  <a:srgbClr val="000000"/>
                </a:solidFill>
              </a:rPr>
              <a:t>of notebook </a:t>
            </a:r>
            <a:r>
              <a:rPr spc="10" dirty="0">
                <a:solidFill>
                  <a:srgbClr val="000000"/>
                </a:solidFill>
              </a:rPr>
              <a:t>and </a:t>
            </a:r>
            <a:r>
              <a:rPr dirty="0">
                <a:solidFill>
                  <a:srgbClr val="000000"/>
                </a:solidFill>
              </a:rPr>
              <a:t>in railway </a:t>
            </a:r>
            <a:r>
              <a:rPr spc="-10" dirty="0">
                <a:solidFill>
                  <a:srgbClr val="000000"/>
                </a:solidFill>
              </a:rPr>
              <a:t>tracks </a:t>
            </a:r>
            <a:r>
              <a:rPr spc="10" dirty="0">
                <a:solidFill>
                  <a:srgbClr val="000000"/>
                </a:solidFill>
              </a:rPr>
              <a:t>around  </a:t>
            </a:r>
            <a:r>
              <a:rPr spc="15" dirty="0">
                <a:solidFill>
                  <a:srgbClr val="000000"/>
                </a:solidFill>
              </a:rPr>
              <a:t>us</a:t>
            </a:r>
            <a:r>
              <a:rPr sz="1800" spc="15" dirty="0">
                <a:solidFill>
                  <a:srgbClr val="000000"/>
                </a:solidFill>
              </a:rPr>
              <a:t>.</a:t>
            </a:r>
            <a:endParaRPr sz="1800"/>
          </a:p>
        </p:txBody>
      </p:sp>
      <p:sp>
        <p:nvSpPr>
          <p:cNvPr id="3" name="object 3"/>
          <p:cNvSpPr txBox="1"/>
          <p:nvPr/>
        </p:nvSpPr>
        <p:spPr>
          <a:xfrm>
            <a:off x="846455" y="3767518"/>
            <a:ext cx="6756400" cy="944880"/>
          </a:xfrm>
          <a:prstGeom prst="rect">
            <a:avLst/>
          </a:prstGeom>
        </p:spPr>
        <p:txBody>
          <a:bodyPr vert="horz" wrap="square" lIns="0" tIns="15875" rIns="0" bIns="0" rtlCol="0">
            <a:spAutoFit/>
          </a:bodyPr>
          <a:lstStyle/>
          <a:p>
            <a:pPr marL="12700">
              <a:lnSpc>
                <a:spcPct val="100000"/>
              </a:lnSpc>
              <a:spcBef>
                <a:spcPts val="125"/>
              </a:spcBef>
            </a:pPr>
            <a:r>
              <a:rPr sz="2000" spc="20" dirty="0">
                <a:latin typeface="Century Schoolbook"/>
                <a:cs typeface="Century Schoolbook"/>
              </a:rPr>
              <a:t>Each</a:t>
            </a:r>
            <a:r>
              <a:rPr sz="2000" spc="-70" dirty="0">
                <a:latin typeface="Century Schoolbook"/>
                <a:cs typeface="Century Schoolbook"/>
              </a:rPr>
              <a:t> </a:t>
            </a:r>
            <a:r>
              <a:rPr sz="2000" spc="35" dirty="0">
                <a:latin typeface="Century Schoolbook"/>
                <a:cs typeface="Century Schoolbook"/>
              </a:rPr>
              <a:t>line</a:t>
            </a:r>
            <a:r>
              <a:rPr sz="2000" spc="-150" dirty="0">
                <a:latin typeface="Century Schoolbook"/>
                <a:cs typeface="Century Schoolbook"/>
              </a:rPr>
              <a:t> </a:t>
            </a:r>
            <a:r>
              <a:rPr sz="2000" spc="10" dirty="0">
                <a:latin typeface="Century Schoolbook"/>
                <a:cs typeface="Century Schoolbook"/>
              </a:rPr>
              <a:t>can</a:t>
            </a:r>
            <a:r>
              <a:rPr sz="2000" spc="-70" dirty="0">
                <a:latin typeface="Century Schoolbook"/>
                <a:cs typeface="Century Schoolbook"/>
              </a:rPr>
              <a:t> </a:t>
            </a:r>
            <a:r>
              <a:rPr sz="2000" spc="30" dirty="0">
                <a:latin typeface="Century Schoolbook"/>
                <a:cs typeface="Century Schoolbook"/>
              </a:rPr>
              <a:t>have</a:t>
            </a:r>
            <a:r>
              <a:rPr sz="2000" spc="-145" dirty="0">
                <a:latin typeface="Century Schoolbook"/>
                <a:cs typeface="Century Schoolbook"/>
              </a:rPr>
              <a:t> </a:t>
            </a:r>
            <a:r>
              <a:rPr sz="2000" spc="20" dirty="0">
                <a:latin typeface="Century Schoolbook"/>
                <a:cs typeface="Century Schoolbook"/>
              </a:rPr>
              <a:t>many</a:t>
            </a:r>
            <a:r>
              <a:rPr sz="2000" spc="-145" dirty="0">
                <a:latin typeface="Century Schoolbook"/>
                <a:cs typeface="Century Schoolbook"/>
              </a:rPr>
              <a:t> </a:t>
            </a:r>
            <a:r>
              <a:rPr sz="2000" spc="25" dirty="0">
                <a:latin typeface="Century Schoolbook"/>
                <a:cs typeface="Century Schoolbook"/>
              </a:rPr>
              <a:t>parallel</a:t>
            </a:r>
            <a:r>
              <a:rPr sz="2000" spc="-220" dirty="0">
                <a:latin typeface="Century Schoolbook"/>
                <a:cs typeface="Century Schoolbook"/>
              </a:rPr>
              <a:t> </a:t>
            </a:r>
            <a:r>
              <a:rPr sz="2000" spc="40" dirty="0">
                <a:latin typeface="Century Schoolbook"/>
                <a:cs typeface="Century Schoolbook"/>
              </a:rPr>
              <a:t>lines</a:t>
            </a:r>
            <a:r>
              <a:rPr sz="2000" spc="-220" dirty="0">
                <a:latin typeface="Century Schoolbook"/>
                <a:cs typeface="Century Schoolbook"/>
              </a:rPr>
              <a:t> </a:t>
            </a:r>
            <a:r>
              <a:rPr sz="2000" spc="25" dirty="0">
                <a:latin typeface="Century Schoolbook"/>
                <a:cs typeface="Century Schoolbook"/>
              </a:rPr>
              <a:t>to</a:t>
            </a:r>
            <a:r>
              <a:rPr sz="2000" spc="-70" dirty="0">
                <a:latin typeface="Century Schoolbook"/>
                <a:cs typeface="Century Schoolbook"/>
              </a:rPr>
              <a:t> </a:t>
            </a:r>
            <a:r>
              <a:rPr sz="2000" spc="30" dirty="0">
                <a:latin typeface="Century Schoolbook"/>
                <a:cs typeface="Century Schoolbook"/>
              </a:rPr>
              <a:t>it.</a:t>
            </a:r>
            <a:endParaRPr sz="2000">
              <a:latin typeface="Century Schoolbook"/>
              <a:cs typeface="Century Schoolbook"/>
            </a:endParaRPr>
          </a:p>
          <a:p>
            <a:pPr marL="12700" marR="5080">
              <a:lnSpc>
                <a:spcPct val="100000"/>
              </a:lnSpc>
              <a:spcBef>
                <a:spcPts val="5"/>
              </a:spcBef>
            </a:pPr>
            <a:r>
              <a:rPr sz="2000" spc="25" dirty="0">
                <a:latin typeface="Century Schoolbook"/>
                <a:cs typeface="Century Schoolbook"/>
              </a:rPr>
              <a:t>Parallel</a:t>
            </a:r>
            <a:r>
              <a:rPr sz="2000" spc="-150" dirty="0">
                <a:latin typeface="Century Schoolbook"/>
                <a:cs typeface="Century Schoolbook"/>
              </a:rPr>
              <a:t> </a:t>
            </a:r>
            <a:r>
              <a:rPr sz="2000" spc="25" dirty="0">
                <a:latin typeface="Century Schoolbook"/>
                <a:cs typeface="Century Schoolbook"/>
              </a:rPr>
              <a:t>lines</a:t>
            </a:r>
            <a:r>
              <a:rPr sz="2000" spc="-150" dirty="0">
                <a:latin typeface="Century Schoolbook"/>
                <a:cs typeface="Century Schoolbook"/>
              </a:rPr>
              <a:t> </a:t>
            </a:r>
            <a:r>
              <a:rPr sz="2000" spc="10" dirty="0">
                <a:latin typeface="Century Schoolbook"/>
                <a:cs typeface="Century Schoolbook"/>
              </a:rPr>
              <a:t>can</a:t>
            </a:r>
            <a:r>
              <a:rPr sz="2000" spc="-150" dirty="0">
                <a:latin typeface="Century Schoolbook"/>
                <a:cs typeface="Century Schoolbook"/>
              </a:rPr>
              <a:t> </a:t>
            </a:r>
            <a:r>
              <a:rPr sz="2000" spc="10" dirty="0">
                <a:latin typeface="Century Schoolbook"/>
                <a:cs typeface="Century Schoolbook"/>
              </a:rPr>
              <a:t>be</a:t>
            </a:r>
            <a:r>
              <a:rPr sz="2000" dirty="0">
                <a:latin typeface="Century Schoolbook"/>
                <a:cs typeface="Century Schoolbook"/>
              </a:rPr>
              <a:t> </a:t>
            </a:r>
            <a:r>
              <a:rPr sz="2000" spc="25" dirty="0">
                <a:latin typeface="Century Schoolbook"/>
                <a:cs typeface="Century Schoolbook"/>
              </a:rPr>
              <a:t>extended</a:t>
            </a:r>
            <a:r>
              <a:rPr sz="2000" spc="-220" dirty="0">
                <a:latin typeface="Century Schoolbook"/>
                <a:cs typeface="Century Schoolbook"/>
              </a:rPr>
              <a:t> </a:t>
            </a:r>
            <a:r>
              <a:rPr sz="2000" spc="-5" dirty="0">
                <a:latin typeface="Century Schoolbook"/>
                <a:cs typeface="Century Schoolbook"/>
              </a:rPr>
              <a:t>indefinitely,</a:t>
            </a:r>
            <a:r>
              <a:rPr sz="2000" spc="-155" dirty="0">
                <a:latin typeface="Century Schoolbook"/>
                <a:cs typeface="Century Schoolbook"/>
              </a:rPr>
              <a:t> </a:t>
            </a:r>
            <a:r>
              <a:rPr sz="2000" spc="30" dirty="0">
                <a:latin typeface="Century Schoolbook"/>
                <a:cs typeface="Century Schoolbook"/>
              </a:rPr>
              <a:t>with</a:t>
            </a:r>
            <a:r>
              <a:rPr sz="2000" spc="-150" dirty="0">
                <a:latin typeface="Century Schoolbook"/>
                <a:cs typeface="Century Schoolbook"/>
              </a:rPr>
              <a:t> </a:t>
            </a:r>
            <a:r>
              <a:rPr sz="2000" spc="35" dirty="0">
                <a:latin typeface="Century Schoolbook"/>
                <a:cs typeface="Century Schoolbook"/>
              </a:rPr>
              <a:t>out</a:t>
            </a:r>
            <a:r>
              <a:rPr sz="2000" spc="-150" dirty="0">
                <a:latin typeface="Century Schoolbook"/>
                <a:cs typeface="Century Schoolbook"/>
              </a:rPr>
              <a:t> </a:t>
            </a:r>
            <a:r>
              <a:rPr sz="2000" spc="40" dirty="0">
                <a:latin typeface="Century Schoolbook"/>
                <a:cs typeface="Century Schoolbook"/>
              </a:rPr>
              <a:t>them  </a:t>
            </a:r>
            <a:r>
              <a:rPr sz="2000" spc="20" dirty="0">
                <a:latin typeface="Century Schoolbook"/>
                <a:cs typeface="Century Schoolbook"/>
              </a:rPr>
              <a:t>intersecting </a:t>
            </a:r>
            <a:r>
              <a:rPr sz="2000" spc="10" dirty="0">
                <a:latin typeface="Century Schoolbook"/>
                <a:cs typeface="Century Schoolbook"/>
              </a:rPr>
              <a:t>at </a:t>
            </a:r>
            <a:r>
              <a:rPr sz="2000" spc="25" dirty="0">
                <a:latin typeface="Century Schoolbook"/>
                <a:cs typeface="Century Schoolbook"/>
              </a:rPr>
              <a:t>any</a:t>
            </a:r>
            <a:r>
              <a:rPr sz="2000" spc="-395" dirty="0">
                <a:latin typeface="Century Schoolbook"/>
                <a:cs typeface="Century Schoolbook"/>
              </a:rPr>
              <a:t> </a:t>
            </a:r>
            <a:r>
              <a:rPr sz="2000" spc="25" dirty="0">
                <a:latin typeface="Century Schoolbook"/>
                <a:cs typeface="Century Schoolbook"/>
              </a:rPr>
              <a:t>point.</a:t>
            </a:r>
            <a:endParaRPr sz="2000">
              <a:latin typeface="Century Schoolbook"/>
              <a:cs typeface="Century Schoolbook"/>
            </a:endParaRPr>
          </a:p>
        </p:txBody>
      </p:sp>
      <p:sp>
        <p:nvSpPr>
          <p:cNvPr id="4" name="object 4"/>
          <p:cNvSpPr/>
          <p:nvPr/>
        </p:nvSpPr>
        <p:spPr>
          <a:xfrm>
            <a:off x="923925" y="2143125"/>
            <a:ext cx="6477000" cy="1676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371725" y="4886325"/>
            <a:ext cx="4419600" cy="16764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19125" y="771525"/>
            <a:ext cx="7639050" cy="5324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325" y="923925"/>
            <a:ext cx="7924800" cy="5334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5154" y="898524"/>
            <a:ext cx="2115820" cy="483870"/>
          </a:xfrm>
          <a:prstGeom prst="rect">
            <a:avLst/>
          </a:prstGeom>
        </p:spPr>
        <p:txBody>
          <a:bodyPr vert="horz" wrap="square" lIns="0" tIns="13335" rIns="0" bIns="0" rtlCol="0">
            <a:spAutoFit/>
          </a:bodyPr>
          <a:lstStyle/>
          <a:p>
            <a:pPr marL="12700">
              <a:lnSpc>
                <a:spcPct val="100000"/>
              </a:lnSpc>
              <a:spcBef>
                <a:spcPts val="105"/>
              </a:spcBef>
            </a:pPr>
            <a:r>
              <a:rPr sz="3000" spc="-5" dirty="0"/>
              <a:t>S</a:t>
            </a:r>
            <a:r>
              <a:rPr spc="-5" dirty="0"/>
              <a:t>KEW</a:t>
            </a:r>
            <a:r>
              <a:rPr spc="125" dirty="0"/>
              <a:t> </a:t>
            </a:r>
            <a:r>
              <a:rPr spc="-10" dirty="0"/>
              <a:t>LINES</a:t>
            </a:r>
            <a:endParaRPr sz="3000"/>
          </a:p>
        </p:txBody>
      </p:sp>
      <p:sp>
        <p:nvSpPr>
          <p:cNvPr id="3" name="object 3"/>
          <p:cNvSpPr txBox="1"/>
          <p:nvPr/>
        </p:nvSpPr>
        <p:spPr>
          <a:xfrm>
            <a:off x="541337" y="1630997"/>
            <a:ext cx="7180580" cy="2394585"/>
          </a:xfrm>
          <a:prstGeom prst="rect">
            <a:avLst/>
          </a:prstGeom>
        </p:spPr>
        <p:txBody>
          <a:bodyPr vert="horz" wrap="square" lIns="0" tIns="15875" rIns="0" bIns="0" rtlCol="0">
            <a:spAutoFit/>
          </a:bodyPr>
          <a:lstStyle/>
          <a:p>
            <a:pPr marL="288925" marR="15875" indent="-276860">
              <a:lnSpc>
                <a:spcPct val="100000"/>
              </a:lnSpc>
              <a:spcBef>
                <a:spcPts val="125"/>
              </a:spcBef>
              <a:buClr>
                <a:srgbClr val="FD8537"/>
              </a:buClr>
              <a:buSzPct val="70000"/>
              <a:buFont typeface="Wingdings"/>
              <a:buChar char=""/>
              <a:tabLst>
                <a:tab pos="289560" algn="l"/>
              </a:tabLst>
            </a:pPr>
            <a:r>
              <a:rPr sz="2000" spc="-30" dirty="0">
                <a:latin typeface="Times New Roman"/>
                <a:cs typeface="Times New Roman"/>
              </a:rPr>
              <a:t>In</a:t>
            </a:r>
            <a:r>
              <a:rPr sz="2000" spc="55" dirty="0">
                <a:latin typeface="Times New Roman"/>
                <a:cs typeface="Times New Roman"/>
              </a:rPr>
              <a:t> </a:t>
            </a:r>
            <a:r>
              <a:rPr sz="2000" spc="5" dirty="0">
                <a:latin typeface="Times New Roman"/>
                <a:cs typeface="Times New Roman"/>
              </a:rPr>
              <a:t>three-dimensional</a:t>
            </a:r>
            <a:r>
              <a:rPr sz="2000" spc="-170" dirty="0">
                <a:latin typeface="Times New Roman"/>
                <a:cs typeface="Times New Roman"/>
              </a:rPr>
              <a:t> </a:t>
            </a:r>
            <a:r>
              <a:rPr sz="2000" spc="-25" dirty="0">
                <a:latin typeface="Times New Roman"/>
                <a:cs typeface="Times New Roman"/>
              </a:rPr>
              <a:t>geometry,</a:t>
            </a:r>
            <a:r>
              <a:rPr sz="2000" spc="70" dirty="0">
                <a:latin typeface="Times New Roman"/>
                <a:cs typeface="Times New Roman"/>
              </a:rPr>
              <a:t> </a:t>
            </a:r>
            <a:r>
              <a:rPr sz="2000" b="1" spc="20" dirty="0">
                <a:latin typeface="Times New Roman"/>
                <a:cs typeface="Times New Roman"/>
              </a:rPr>
              <a:t>skew</a:t>
            </a:r>
            <a:r>
              <a:rPr sz="2000" b="1" spc="-95" dirty="0">
                <a:latin typeface="Times New Roman"/>
                <a:cs typeface="Times New Roman"/>
              </a:rPr>
              <a:t> </a:t>
            </a:r>
            <a:r>
              <a:rPr sz="2000" b="1" spc="20" dirty="0">
                <a:latin typeface="Times New Roman"/>
                <a:cs typeface="Times New Roman"/>
              </a:rPr>
              <a:t>lines</a:t>
            </a:r>
            <a:r>
              <a:rPr sz="2000" b="1" spc="-155" dirty="0">
                <a:latin typeface="Times New Roman"/>
                <a:cs typeface="Times New Roman"/>
              </a:rPr>
              <a:t> </a:t>
            </a:r>
            <a:r>
              <a:rPr sz="2000" spc="10" dirty="0">
                <a:latin typeface="Times New Roman"/>
                <a:cs typeface="Times New Roman"/>
              </a:rPr>
              <a:t>are</a:t>
            </a:r>
            <a:r>
              <a:rPr sz="2000" spc="-50" dirty="0">
                <a:latin typeface="Times New Roman"/>
                <a:cs typeface="Times New Roman"/>
              </a:rPr>
              <a:t> </a:t>
            </a:r>
            <a:r>
              <a:rPr sz="2000" spc="10" dirty="0">
                <a:latin typeface="Times New Roman"/>
                <a:cs typeface="Times New Roman"/>
              </a:rPr>
              <a:t>two</a:t>
            </a:r>
            <a:r>
              <a:rPr sz="2000" spc="-5" dirty="0">
                <a:latin typeface="Times New Roman"/>
                <a:cs typeface="Times New Roman"/>
              </a:rPr>
              <a:t> </a:t>
            </a:r>
            <a:r>
              <a:rPr sz="2000" b="1" spc="20" dirty="0">
                <a:latin typeface="Times New Roman"/>
                <a:cs typeface="Times New Roman"/>
              </a:rPr>
              <a:t>lines</a:t>
            </a:r>
            <a:r>
              <a:rPr sz="2000" b="1" spc="-160" dirty="0">
                <a:latin typeface="Times New Roman"/>
                <a:cs typeface="Times New Roman"/>
              </a:rPr>
              <a:t> </a:t>
            </a:r>
            <a:r>
              <a:rPr sz="2000" spc="25" dirty="0">
                <a:latin typeface="Times New Roman"/>
                <a:cs typeface="Times New Roman"/>
              </a:rPr>
              <a:t>that</a:t>
            </a:r>
            <a:r>
              <a:rPr sz="2000" spc="-95" dirty="0">
                <a:latin typeface="Times New Roman"/>
                <a:cs typeface="Times New Roman"/>
              </a:rPr>
              <a:t> </a:t>
            </a:r>
            <a:r>
              <a:rPr sz="2000" spc="25" dirty="0">
                <a:latin typeface="Times New Roman"/>
                <a:cs typeface="Times New Roman"/>
              </a:rPr>
              <a:t>do</a:t>
            </a:r>
            <a:r>
              <a:rPr sz="2000" spc="-95" dirty="0">
                <a:latin typeface="Times New Roman"/>
                <a:cs typeface="Times New Roman"/>
              </a:rPr>
              <a:t> </a:t>
            </a:r>
            <a:r>
              <a:rPr sz="2000" spc="30" dirty="0">
                <a:latin typeface="Times New Roman"/>
                <a:cs typeface="Times New Roman"/>
              </a:rPr>
              <a:t>not  </a:t>
            </a:r>
            <a:r>
              <a:rPr sz="2000" spc="5" dirty="0">
                <a:latin typeface="Times New Roman"/>
                <a:cs typeface="Times New Roman"/>
              </a:rPr>
              <a:t>intersect </a:t>
            </a:r>
            <a:r>
              <a:rPr sz="2000" spc="20" dirty="0">
                <a:latin typeface="Times New Roman"/>
                <a:cs typeface="Times New Roman"/>
              </a:rPr>
              <a:t>and </a:t>
            </a:r>
            <a:r>
              <a:rPr sz="2000" spc="10" dirty="0">
                <a:latin typeface="Times New Roman"/>
                <a:cs typeface="Times New Roman"/>
              </a:rPr>
              <a:t>are </a:t>
            </a:r>
            <a:r>
              <a:rPr sz="2000" spc="35" dirty="0">
                <a:latin typeface="Times New Roman"/>
                <a:cs typeface="Times New Roman"/>
              </a:rPr>
              <a:t>not</a:t>
            </a:r>
            <a:r>
              <a:rPr sz="2000" spc="-370" dirty="0">
                <a:latin typeface="Times New Roman"/>
                <a:cs typeface="Times New Roman"/>
              </a:rPr>
              <a:t> </a:t>
            </a:r>
            <a:r>
              <a:rPr sz="2000" spc="15" dirty="0">
                <a:latin typeface="Times New Roman"/>
                <a:cs typeface="Times New Roman"/>
              </a:rPr>
              <a:t>parallel.</a:t>
            </a:r>
            <a:endParaRPr sz="2000">
              <a:latin typeface="Times New Roman"/>
              <a:cs typeface="Times New Roman"/>
            </a:endParaRPr>
          </a:p>
          <a:p>
            <a:pPr marL="288925" marR="110489" indent="-276860">
              <a:lnSpc>
                <a:spcPct val="100000"/>
              </a:lnSpc>
              <a:spcBef>
                <a:spcPts val="610"/>
              </a:spcBef>
              <a:buClr>
                <a:srgbClr val="FD8537"/>
              </a:buClr>
              <a:buSzPct val="70000"/>
              <a:buFont typeface="Wingdings"/>
              <a:buChar char=""/>
              <a:tabLst>
                <a:tab pos="289560" algn="l"/>
              </a:tabLst>
            </a:pPr>
            <a:r>
              <a:rPr sz="2000" spc="5" dirty="0">
                <a:latin typeface="Times New Roman"/>
                <a:cs typeface="Times New Roman"/>
              </a:rPr>
              <a:t>Skew</a:t>
            </a:r>
            <a:r>
              <a:rPr sz="2000" spc="-15" dirty="0">
                <a:latin typeface="Times New Roman"/>
                <a:cs typeface="Times New Roman"/>
              </a:rPr>
              <a:t> </a:t>
            </a:r>
            <a:r>
              <a:rPr sz="2000" spc="15" dirty="0">
                <a:latin typeface="Times New Roman"/>
                <a:cs typeface="Times New Roman"/>
              </a:rPr>
              <a:t>lines</a:t>
            </a:r>
            <a:r>
              <a:rPr sz="2000" spc="-90" dirty="0">
                <a:latin typeface="Times New Roman"/>
                <a:cs typeface="Times New Roman"/>
              </a:rPr>
              <a:t> </a:t>
            </a:r>
            <a:r>
              <a:rPr sz="2000" spc="10" dirty="0">
                <a:latin typeface="Times New Roman"/>
                <a:cs typeface="Times New Roman"/>
              </a:rPr>
              <a:t>are</a:t>
            </a:r>
            <a:r>
              <a:rPr sz="2000" spc="-45" dirty="0">
                <a:latin typeface="Times New Roman"/>
                <a:cs typeface="Times New Roman"/>
              </a:rPr>
              <a:t> </a:t>
            </a:r>
            <a:r>
              <a:rPr sz="2000" spc="-10" dirty="0">
                <a:latin typeface="Times New Roman"/>
                <a:cs typeface="Times New Roman"/>
              </a:rPr>
              <a:t>straight</a:t>
            </a:r>
            <a:r>
              <a:rPr sz="2000" spc="-20" dirty="0">
                <a:latin typeface="Times New Roman"/>
                <a:cs typeface="Times New Roman"/>
              </a:rPr>
              <a:t> </a:t>
            </a:r>
            <a:r>
              <a:rPr sz="2000" spc="15" dirty="0">
                <a:latin typeface="Times New Roman"/>
                <a:cs typeface="Times New Roman"/>
              </a:rPr>
              <a:t>lines</a:t>
            </a:r>
            <a:r>
              <a:rPr sz="2000" spc="-85" dirty="0">
                <a:latin typeface="Times New Roman"/>
                <a:cs typeface="Times New Roman"/>
              </a:rPr>
              <a:t> </a:t>
            </a:r>
            <a:r>
              <a:rPr sz="2000" spc="-10" dirty="0">
                <a:latin typeface="Times New Roman"/>
                <a:cs typeface="Times New Roman"/>
              </a:rPr>
              <a:t>in</a:t>
            </a:r>
            <a:r>
              <a:rPr sz="2000" spc="-15" dirty="0">
                <a:latin typeface="Times New Roman"/>
                <a:cs typeface="Times New Roman"/>
              </a:rPr>
              <a:t> </a:t>
            </a:r>
            <a:r>
              <a:rPr sz="2000" spc="10" dirty="0">
                <a:latin typeface="Times New Roman"/>
                <a:cs typeface="Times New Roman"/>
              </a:rPr>
              <a:t>a</a:t>
            </a:r>
            <a:r>
              <a:rPr sz="2000" spc="25" dirty="0">
                <a:latin typeface="Times New Roman"/>
                <a:cs typeface="Times New Roman"/>
              </a:rPr>
              <a:t> </a:t>
            </a:r>
            <a:r>
              <a:rPr sz="2000" spc="20" dirty="0">
                <a:latin typeface="Times New Roman"/>
                <a:cs typeface="Times New Roman"/>
              </a:rPr>
              <a:t>three</a:t>
            </a:r>
            <a:r>
              <a:rPr sz="2000" spc="-125" dirty="0">
                <a:latin typeface="Times New Roman"/>
                <a:cs typeface="Times New Roman"/>
              </a:rPr>
              <a:t> </a:t>
            </a:r>
            <a:r>
              <a:rPr sz="2000" spc="5" dirty="0">
                <a:latin typeface="Times New Roman"/>
                <a:cs typeface="Times New Roman"/>
              </a:rPr>
              <a:t>dimensional</a:t>
            </a:r>
            <a:r>
              <a:rPr sz="2000" spc="-165" dirty="0">
                <a:latin typeface="Times New Roman"/>
                <a:cs typeface="Times New Roman"/>
              </a:rPr>
              <a:t> </a:t>
            </a:r>
            <a:r>
              <a:rPr sz="2000" dirty="0">
                <a:latin typeface="Times New Roman"/>
                <a:cs typeface="Times New Roman"/>
              </a:rPr>
              <a:t>form</a:t>
            </a:r>
            <a:r>
              <a:rPr sz="2000" spc="20" dirty="0">
                <a:latin typeface="Times New Roman"/>
                <a:cs typeface="Times New Roman"/>
              </a:rPr>
              <a:t> </a:t>
            </a:r>
            <a:r>
              <a:rPr sz="2000" dirty="0">
                <a:latin typeface="Times New Roman"/>
                <a:cs typeface="Times New Roman"/>
              </a:rPr>
              <a:t>which</a:t>
            </a:r>
            <a:r>
              <a:rPr sz="2000" spc="-10" dirty="0">
                <a:latin typeface="Times New Roman"/>
                <a:cs typeface="Times New Roman"/>
              </a:rPr>
              <a:t> </a:t>
            </a:r>
            <a:r>
              <a:rPr sz="2000" spc="10" dirty="0">
                <a:latin typeface="Times New Roman"/>
                <a:cs typeface="Times New Roman"/>
              </a:rPr>
              <a:t>are  </a:t>
            </a:r>
            <a:r>
              <a:rPr sz="2000" spc="35" dirty="0">
                <a:latin typeface="Times New Roman"/>
                <a:cs typeface="Times New Roman"/>
              </a:rPr>
              <a:t>not</a:t>
            </a:r>
            <a:r>
              <a:rPr sz="2000" spc="-100" dirty="0">
                <a:latin typeface="Times New Roman"/>
                <a:cs typeface="Times New Roman"/>
              </a:rPr>
              <a:t> </a:t>
            </a:r>
            <a:r>
              <a:rPr sz="2000" spc="20" dirty="0">
                <a:latin typeface="Times New Roman"/>
                <a:cs typeface="Times New Roman"/>
              </a:rPr>
              <a:t>parallel</a:t>
            </a:r>
            <a:r>
              <a:rPr sz="2000" spc="-240" dirty="0">
                <a:latin typeface="Times New Roman"/>
                <a:cs typeface="Times New Roman"/>
              </a:rPr>
              <a:t> </a:t>
            </a:r>
            <a:r>
              <a:rPr sz="2000" spc="20" dirty="0">
                <a:latin typeface="Times New Roman"/>
                <a:cs typeface="Times New Roman"/>
              </a:rPr>
              <a:t>and</a:t>
            </a:r>
            <a:r>
              <a:rPr sz="2000" spc="-90" dirty="0">
                <a:latin typeface="Times New Roman"/>
                <a:cs typeface="Times New Roman"/>
              </a:rPr>
              <a:t> </a:t>
            </a:r>
            <a:r>
              <a:rPr sz="2000" spc="30" dirty="0">
                <a:latin typeface="Times New Roman"/>
                <a:cs typeface="Times New Roman"/>
              </a:rPr>
              <a:t>do</a:t>
            </a:r>
            <a:r>
              <a:rPr sz="2000" spc="-90" dirty="0">
                <a:latin typeface="Times New Roman"/>
                <a:cs typeface="Times New Roman"/>
              </a:rPr>
              <a:t> </a:t>
            </a:r>
            <a:r>
              <a:rPr sz="2000" spc="35" dirty="0">
                <a:latin typeface="Times New Roman"/>
                <a:cs typeface="Times New Roman"/>
              </a:rPr>
              <a:t>not</a:t>
            </a:r>
            <a:r>
              <a:rPr sz="2000" spc="-95" dirty="0">
                <a:latin typeface="Times New Roman"/>
                <a:cs typeface="Times New Roman"/>
              </a:rPr>
              <a:t> </a:t>
            </a:r>
            <a:r>
              <a:rPr sz="2000" dirty="0">
                <a:latin typeface="Times New Roman"/>
                <a:cs typeface="Times New Roman"/>
              </a:rPr>
              <a:t>cross.</a:t>
            </a:r>
            <a:endParaRPr sz="2000">
              <a:latin typeface="Times New Roman"/>
              <a:cs typeface="Times New Roman"/>
            </a:endParaRPr>
          </a:p>
          <a:p>
            <a:pPr marL="288925" marR="5080" indent="-276860">
              <a:lnSpc>
                <a:spcPct val="100000"/>
              </a:lnSpc>
              <a:spcBef>
                <a:spcPts val="605"/>
              </a:spcBef>
              <a:buClr>
                <a:srgbClr val="FD8537"/>
              </a:buClr>
              <a:buSzPct val="70000"/>
              <a:buFont typeface="Wingdings"/>
              <a:buChar char=""/>
              <a:tabLst>
                <a:tab pos="289560" algn="l"/>
              </a:tabLst>
            </a:pPr>
            <a:r>
              <a:rPr sz="2000" spc="-5" dirty="0">
                <a:latin typeface="Times New Roman"/>
                <a:cs typeface="Times New Roman"/>
              </a:rPr>
              <a:t>An</a:t>
            </a:r>
            <a:r>
              <a:rPr sz="2000" spc="-15" dirty="0">
                <a:latin typeface="Times New Roman"/>
                <a:cs typeface="Times New Roman"/>
              </a:rPr>
              <a:t> </a:t>
            </a:r>
            <a:r>
              <a:rPr sz="2000" spc="5" dirty="0">
                <a:latin typeface="Times New Roman"/>
                <a:cs typeface="Times New Roman"/>
              </a:rPr>
              <a:t>example</a:t>
            </a:r>
            <a:r>
              <a:rPr sz="2000" spc="-50" dirty="0">
                <a:latin typeface="Times New Roman"/>
                <a:cs typeface="Times New Roman"/>
              </a:rPr>
              <a:t> </a:t>
            </a:r>
            <a:r>
              <a:rPr sz="2000" spc="25" dirty="0">
                <a:latin typeface="Times New Roman"/>
                <a:cs typeface="Times New Roman"/>
              </a:rPr>
              <a:t>of</a:t>
            </a:r>
            <a:r>
              <a:rPr sz="2000" spc="-55" dirty="0">
                <a:latin typeface="Times New Roman"/>
                <a:cs typeface="Times New Roman"/>
              </a:rPr>
              <a:t> </a:t>
            </a:r>
            <a:r>
              <a:rPr sz="2000" spc="-10" dirty="0">
                <a:latin typeface="Times New Roman"/>
                <a:cs typeface="Times New Roman"/>
              </a:rPr>
              <a:t>skew</a:t>
            </a:r>
            <a:r>
              <a:rPr sz="2000" spc="-15" dirty="0">
                <a:latin typeface="Times New Roman"/>
                <a:cs typeface="Times New Roman"/>
              </a:rPr>
              <a:t> </a:t>
            </a:r>
            <a:r>
              <a:rPr sz="2000" spc="15" dirty="0">
                <a:latin typeface="Times New Roman"/>
                <a:cs typeface="Times New Roman"/>
              </a:rPr>
              <a:t>lines</a:t>
            </a:r>
            <a:r>
              <a:rPr sz="2000" spc="-90" dirty="0">
                <a:latin typeface="Times New Roman"/>
                <a:cs typeface="Times New Roman"/>
              </a:rPr>
              <a:t> </a:t>
            </a:r>
            <a:r>
              <a:rPr sz="2000" spc="10" dirty="0">
                <a:latin typeface="Times New Roman"/>
                <a:cs typeface="Times New Roman"/>
              </a:rPr>
              <a:t>are</a:t>
            </a:r>
            <a:r>
              <a:rPr sz="2000" spc="-50" dirty="0">
                <a:latin typeface="Times New Roman"/>
                <a:cs typeface="Times New Roman"/>
              </a:rPr>
              <a:t> </a:t>
            </a:r>
            <a:r>
              <a:rPr sz="2000" spc="30" dirty="0">
                <a:latin typeface="Times New Roman"/>
                <a:cs typeface="Times New Roman"/>
              </a:rPr>
              <a:t>the</a:t>
            </a:r>
            <a:r>
              <a:rPr sz="2000" spc="-50" dirty="0">
                <a:latin typeface="Times New Roman"/>
                <a:cs typeface="Times New Roman"/>
              </a:rPr>
              <a:t> </a:t>
            </a:r>
            <a:r>
              <a:rPr sz="2000" spc="5" dirty="0">
                <a:latin typeface="Times New Roman"/>
                <a:cs typeface="Times New Roman"/>
              </a:rPr>
              <a:t>sidewalk</a:t>
            </a:r>
            <a:r>
              <a:rPr sz="2000" spc="-90" dirty="0">
                <a:latin typeface="Times New Roman"/>
                <a:cs typeface="Times New Roman"/>
              </a:rPr>
              <a:t> </a:t>
            </a:r>
            <a:r>
              <a:rPr sz="2000" spc="-10" dirty="0">
                <a:latin typeface="Times New Roman"/>
                <a:cs typeface="Times New Roman"/>
              </a:rPr>
              <a:t>in</a:t>
            </a:r>
            <a:r>
              <a:rPr sz="2000" spc="-15" dirty="0">
                <a:latin typeface="Times New Roman"/>
                <a:cs typeface="Times New Roman"/>
              </a:rPr>
              <a:t> </a:t>
            </a:r>
            <a:r>
              <a:rPr sz="2000" spc="5" dirty="0">
                <a:latin typeface="Times New Roman"/>
                <a:cs typeface="Times New Roman"/>
              </a:rPr>
              <a:t>front</a:t>
            </a:r>
            <a:r>
              <a:rPr sz="2000" spc="-20" dirty="0">
                <a:latin typeface="Times New Roman"/>
                <a:cs typeface="Times New Roman"/>
              </a:rPr>
              <a:t> </a:t>
            </a:r>
            <a:r>
              <a:rPr sz="2000" spc="25" dirty="0">
                <a:latin typeface="Times New Roman"/>
                <a:cs typeface="Times New Roman"/>
              </a:rPr>
              <a:t>of</a:t>
            </a:r>
            <a:r>
              <a:rPr sz="2000" spc="-120" dirty="0">
                <a:latin typeface="Times New Roman"/>
                <a:cs typeface="Times New Roman"/>
              </a:rPr>
              <a:t> </a:t>
            </a:r>
            <a:r>
              <a:rPr sz="2000" spc="10" dirty="0">
                <a:latin typeface="Times New Roman"/>
                <a:cs typeface="Times New Roman"/>
              </a:rPr>
              <a:t>a</a:t>
            </a:r>
            <a:r>
              <a:rPr sz="2000" spc="20" dirty="0">
                <a:latin typeface="Times New Roman"/>
                <a:cs typeface="Times New Roman"/>
              </a:rPr>
              <a:t> </a:t>
            </a:r>
            <a:r>
              <a:rPr sz="2000" spc="25" dirty="0">
                <a:latin typeface="Times New Roman"/>
                <a:cs typeface="Times New Roman"/>
              </a:rPr>
              <a:t>house</a:t>
            </a:r>
            <a:r>
              <a:rPr sz="2000" spc="-125" dirty="0">
                <a:latin typeface="Times New Roman"/>
                <a:cs typeface="Times New Roman"/>
              </a:rPr>
              <a:t> </a:t>
            </a:r>
            <a:r>
              <a:rPr sz="2000" spc="20" dirty="0">
                <a:latin typeface="Times New Roman"/>
                <a:cs typeface="Times New Roman"/>
              </a:rPr>
              <a:t>and</a:t>
            </a:r>
            <a:r>
              <a:rPr sz="2000" spc="-90" dirty="0">
                <a:latin typeface="Times New Roman"/>
                <a:cs typeface="Times New Roman"/>
              </a:rPr>
              <a:t> </a:t>
            </a:r>
            <a:r>
              <a:rPr sz="2000" spc="10" dirty="0">
                <a:latin typeface="Times New Roman"/>
                <a:cs typeface="Times New Roman"/>
              </a:rPr>
              <a:t>a  </a:t>
            </a:r>
            <a:r>
              <a:rPr sz="2000" spc="15" dirty="0">
                <a:latin typeface="Times New Roman"/>
                <a:cs typeface="Times New Roman"/>
              </a:rPr>
              <a:t>line</a:t>
            </a:r>
            <a:r>
              <a:rPr sz="2000" spc="-125" dirty="0">
                <a:latin typeface="Times New Roman"/>
                <a:cs typeface="Times New Roman"/>
              </a:rPr>
              <a:t> </a:t>
            </a:r>
            <a:r>
              <a:rPr sz="2000" spc="25" dirty="0">
                <a:latin typeface="Times New Roman"/>
                <a:cs typeface="Times New Roman"/>
              </a:rPr>
              <a:t>running</a:t>
            </a:r>
            <a:r>
              <a:rPr sz="2000" spc="-165" dirty="0">
                <a:latin typeface="Times New Roman"/>
                <a:cs typeface="Times New Roman"/>
              </a:rPr>
              <a:t> </a:t>
            </a:r>
            <a:r>
              <a:rPr sz="2000" spc="10" dirty="0">
                <a:latin typeface="Times New Roman"/>
                <a:cs typeface="Times New Roman"/>
              </a:rPr>
              <a:t>across</a:t>
            </a:r>
            <a:r>
              <a:rPr sz="2000" spc="-90" dirty="0">
                <a:latin typeface="Times New Roman"/>
                <a:cs typeface="Times New Roman"/>
              </a:rPr>
              <a:t> </a:t>
            </a:r>
            <a:r>
              <a:rPr sz="2000" spc="30" dirty="0">
                <a:latin typeface="Times New Roman"/>
                <a:cs typeface="Times New Roman"/>
              </a:rPr>
              <a:t>the</a:t>
            </a:r>
            <a:r>
              <a:rPr sz="2000" spc="-125" dirty="0">
                <a:latin typeface="Times New Roman"/>
                <a:cs typeface="Times New Roman"/>
              </a:rPr>
              <a:t> </a:t>
            </a:r>
            <a:r>
              <a:rPr sz="2000" spc="30" dirty="0">
                <a:latin typeface="Times New Roman"/>
                <a:cs typeface="Times New Roman"/>
              </a:rPr>
              <a:t>top</a:t>
            </a:r>
            <a:r>
              <a:rPr sz="2000" spc="-90" dirty="0">
                <a:latin typeface="Times New Roman"/>
                <a:cs typeface="Times New Roman"/>
              </a:rPr>
              <a:t> </a:t>
            </a:r>
            <a:r>
              <a:rPr sz="2000" spc="-10" dirty="0">
                <a:latin typeface="Times New Roman"/>
                <a:cs typeface="Times New Roman"/>
              </a:rPr>
              <a:t>edge</a:t>
            </a:r>
            <a:r>
              <a:rPr sz="2000" spc="20" dirty="0">
                <a:latin typeface="Times New Roman"/>
                <a:cs typeface="Times New Roman"/>
              </a:rPr>
              <a:t> </a:t>
            </a:r>
            <a:r>
              <a:rPr sz="2000" spc="25" dirty="0">
                <a:latin typeface="Times New Roman"/>
                <a:cs typeface="Times New Roman"/>
              </a:rPr>
              <a:t>of</a:t>
            </a:r>
            <a:r>
              <a:rPr sz="2000" spc="-55" dirty="0">
                <a:latin typeface="Times New Roman"/>
                <a:cs typeface="Times New Roman"/>
              </a:rPr>
              <a:t> </a:t>
            </a:r>
            <a:r>
              <a:rPr sz="2000" spc="10" dirty="0">
                <a:latin typeface="Times New Roman"/>
                <a:cs typeface="Times New Roman"/>
              </a:rPr>
              <a:t>a</a:t>
            </a:r>
            <a:r>
              <a:rPr sz="2000" spc="-50" dirty="0">
                <a:latin typeface="Times New Roman"/>
                <a:cs typeface="Times New Roman"/>
              </a:rPr>
              <a:t> </a:t>
            </a:r>
            <a:r>
              <a:rPr sz="2000" spc="-5" dirty="0">
                <a:latin typeface="Times New Roman"/>
                <a:cs typeface="Times New Roman"/>
              </a:rPr>
              <a:t>side</a:t>
            </a:r>
            <a:r>
              <a:rPr sz="2000" spc="20" dirty="0">
                <a:latin typeface="Times New Roman"/>
                <a:cs typeface="Times New Roman"/>
              </a:rPr>
              <a:t> </a:t>
            </a:r>
            <a:r>
              <a:rPr sz="2000" spc="25" dirty="0">
                <a:latin typeface="Times New Roman"/>
                <a:cs typeface="Times New Roman"/>
              </a:rPr>
              <a:t>of</a:t>
            </a:r>
            <a:r>
              <a:rPr sz="2000" spc="-55" dirty="0">
                <a:latin typeface="Times New Roman"/>
                <a:cs typeface="Times New Roman"/>
              </a:rPr>
              <a:t> </a:t>
            </a:r>
            <a:r>
              <a:rPr sz="2000" spc="10" dirty="0">
                <a:latin typeface="Times New Roman"/>
                <a:cs typeface="Times New Roman"/>
              </a:rPr>
              <a:t>a</a:t>
            </a:r>
            <a:r>
              <a:rPr sz="2000" spc="-50" dirty="0">
                <a:latin typeface="Times New Roman"/>
                <a:cs typeface="Times New Roman"/>
              </a:rPr>
              <a:t> </a:t>
            </a:r>
            <a:r>
              <a:rPr sz="2000" spc="20" dirty="0">
                <a:latin typeface="Times New Roman"/>
                <a:cs typeface="Times New Roman"/>
              </a:rPr>
              <a:t>house.</a:t>
            </a:r>
            <a:endParaRPr sz="2000">
              <a:latin typeface="Times New Roman"/>
              <a:cs typeface="Times New Roman"/>
            </a:endParaRPr>
          </a:p>
          <a:p>
            <a:pPr marL="288925" indent="-276860">
              <a:lnSpc>
                <a:spcPct val="100000"/>
              </a:lnSpc>
              <a:spcBef>
                <a:spcPts val="610"/>
              </a:spcBef>
              <a:buClr>
                <a:srgbClr val="FD8537"/>
              </a:buClr>
              <a:buSzPct val="70000"/>
              <a:buFont typeface="Wingdings"/>
              <a:buChar char=""/>
              <a:tabLst>
                <a:tab pos="289560" algn="l"/>
              </a:tabLst>
            </a:pPr>
            <a:r>
              <a:rPr sz="2000" dirty="0">
                <a:latin typeface="Times New Roman"/>
                <a:cs typeface="Times New Roman"/>
              </a:rPr>
              <a:t>Lines </a:t>
            </a:r>
            <a:r>
              <a:rPr sz="2000" spc="10" dirty="0">
                <a:latin typeface="Times New Roman"/>
                <a:cs typeface="Times New Roman"/>
              </a:rPr>
              <a:t>ab </a:t>
            </a:r>
            <a:r>
              <a:rPr sz="2000" spc="20" dirty="0">
                <a:latin typeface="Times New Roman"/>
                <a:cs typeface="Times New Roman"/>
              </a:rPr>
              <a:t>and </a:t>
            </a:r>
            <a:r>
              <a:rPr sz="2000" spc="10" dirty="0">
                <a:latin typeface="Times New Roman"/>
                <a:cs typeface="Times New Roman"/>
              </a:rPr>
              <a:t>cd are </a:t>
            </a:r>
            <a:r>
              <a:rPr sz="2000" spc="-10" dirty="0">
                <a:latin typeface="Times New Roman"/>
                <a:cs typeface="Times New Roman"/>
              </a:rPr>
              <a:t>skew</a:t>
            </a:r>
            <a:r>
              <a:rPr sz="2000" spc="-254" dirty="0">
                <a:latin typeface="Times New Roman"/>
                <a:cs typeface="Times New Roman"/>
              </a:rPr>
              <a:t> </a:t>
            </a:r>
            <a:r>
              <a:rPr sz="2000" spc="5" dirty="0">
                <a:latin typeface="Times New Roman"/>
                <a:cs typeface="Times New Roman"/>
              </a:rPr>
              <a:t>lines.</a:t>
            </a:r>
            <a:endParaRPr sz="2000">
              <a:latin typeface="Times New Roman"/>
              <a:cs typeface="Times New Roman"/>
            </a:endParaRPr>
          </a:p>
        </p:txBody>
      </p:sp>
      <p:sp>
        <p:nvSpPr>
          <p:cNvPr id="4" name="object 4"/>
          <p:cNvSpPr/>
          <p:nvPr/>
        </p:nvSpPr>
        <p:spPr>
          <a:xfrm>
            <a:off x="2524125" y="4114800"/>
            <a:ext cx="3581400" cy="2514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73729" y="975042"/>
            <a:ext cx="2049145" cy="391795"/>
          </a:xfrm>
          <a:prstGeom prst="rect">
            <a:avLst/>
          </a:prstGeom>
        </p:spPr>
        <p:txBody>
          <a:bodyPr vert="horz" wrap="square" lIns="0" tIns="12700" rIns="0" bIns="0" rtlCol="0">
            <a:spAutoFit/>
          </a:bodyPr>
          <a:lstStyle/>
          <a:p>
            <a:pPr marL="12700">
              <a:lnSpc>
                <a:spcPct val="100000"/>
              </a:lnSpc>
              <a:spcBef>
                <a:spcPts val="100"/>
              </a:spcBef>
            </a:pPr>
            <a:r>
              <a:rPr spc="-10" dirty="0"/>
              <a:t>OBJECTIVES</a:t>
            </a:r>
          </a:p>
        </p:txBody>
      </p:sp>
      <p:sp>
        <p:nvSpPr>
          <p:cNvPr id="3" name="object 3"/>
          <p:cNvSpPr txBox="1"/>
          <p:nvPr/>
        </p:nvSpPr>
        <p:spPr>
          <a:xfrm>
            <a:off x="541337" y="1553393"/>
            <a:ext cx="6537325" cy="4574540"/>
          </a:xfrm>
          <a:prstGeom prst="rect">
            <a:avLst/>
          </a:prstGeom>
        </p:spPr>
        <p:txBody>
          <a:bodyPr vert="horz" wrap="square" lIns="0" tIns="64769" rIns="0" bIns="0" rtlCol="0">
            <a:spAutoFit/>
          </a:bodyPr>
          <a:lstStyle/>
          <a:p>
            <a:pPr marL="288925" indent="-276860">
              <a:lnSpc>
                <a:spcPct val="100000"/>
              </a:lnSpc>
              <a:spcBef>
                <a:spcPts val="509"/>
              </a:spcBef>
              <a:buClr>
                <a:srgbClr val="FD8537"/>
              </a:buClr>
              <a:buSzPct val="72093"/>
              <a:buFont typeface="Wingdings"/>
              <a:buChar char=""/>
              <a:tabLst>
                <a:tab pos="289560" algn="l"/>
              </a:tabLst>
            </a:pPr>
            <a:r>
              <a:rPr sz="2150" spc="15" dirty="0">
                <a:latin typeface="Century Schoolbook"/>
                <a:cs typeface="Century Schoolbook"/>
              </a:rPr>
              <a:t>Introduction</a:t>
            </a:r>
            <a:endParaRPr sz="2150">
              <a:latin typeface="Century Schoolbook"/>
              <a:cs typeface="Century Schoolbook"/>
            </a:endParaRPr>
          </a:p>
          <a:p>
            <a:pPr marL="288925" indent="-276860">
              <a:lnSpc>
                <a:spcPct val="100000"/>
              </a:lnSpc>
              <a:spcBef>
                <a:spcPts val="425"/>
              </a:spcBef>
              <a:buClr>
                <a:srgbClr val="FD8537"/>
              </a:buClr>
              <a:buSzPct val="72093"/>
              <a:buFont typeface="Wingdings"/>
              <a:buChar char=""/>
              <a:tabLst>
                <a:tab pos="289560" algn="l"/>
              </a:tabLst>
            </a:pPr>
            <a:r>
              <a:rPr sz="2150" spc="10" dirty="0">
                <a:latin typeface="Century Schoolbook"/>
                <a:cs typeface="Century Schoolbook"/>
              </a:rPr>
              <a:t>Oblique</a:t>
            </a:r>
            <a:r>
              <a:rPr sz="2150" spc="45"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288925" indent="-276860">
              <a:lnSpc>
                <a:spcPct val="100000"/>
              </a:lnSpc>
              <a:spcBef>
                <a:spcPts val="425"/>
              </a:spcBef>
              <a:buClr>
                <a:srgbClr val="FD8537"/>
              </a:buClr>
              <a:buSzPct val="72093"/>
              <a:buFont typeface="Wingdings"/>
              <a:buChar char=""/>
              <a:tabLst>
                <a:tab pos="289560" algn="l"/>
              </a:tabLst>
            </a:pPr>
            <a:r>
              <a:rPr sz="2150" spc="5" dirty="0">
                <a:latin typeface="Century Schoolbook"/>
                <a:cs typeface="Century Schoolbook"/>
              </a:rPr>
              <a:t>Parallel</a:t>
            </a:r>
            <a:r>
              <a:rPr sz="2150" spc="-10"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288925" indent="-276860">
              <a:lnSpc>
                <a:spcPct val="100000"/>
              </a:lnSpc>
              <a:spcBef>
                <a:spcPts val="350"/>
              </a:spcBef>
              <a:buClr>
                <a:srgbClr val="FD8537"/>
              </a:buClr>
              <a:buSzPct val="72093"/>
              <a:buFont typeface="Wingdings"/>
              <a:buChar char=""/>
              <a:tabLst>
                <a:tab pos="289560" algn="l"/>
              </a:tabLst>
            </a:pPr>
            <a:r>
              <a:rPr sz="2150" spc="20" dirty="0">
                <a:latin typeface="Century Schoolbook"/>
                <a:cs typeface="Century Schoolbook"/>
              </a:rPr>
              <a:t>Perpendicular</a:t>
            </a:r>
            <a:r>
              <a:rPr sz="2150" spc="10"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288925" indent="-276860">
              <a:lnSpc>
                <a:spcPct val="100000"/>
              </a:lnSpc>
              <a:spcBef>
                <a:spcPts val="420"/>
              </a:spcBef>
              <a:buClr>
                <a:srgbClr val="FD8537"/>
              </a:buClr>
              <a:buSzPct val="72093"/>
              <a:buFont typeface="Wingdings"/>
              <a:buChar char=""/>
              <a:tabLst>
                <a:tab pos="289560" algn="l"/>
              </a:tabLst>
            </a:pPr>
            <a:r>
              <a:rPr sz="2150" spc="15" dirty="0">
                <a:latin typeface="Century Schoolbook"/>
                <a:cs typeface="Century Schoolbook"/>
              </a:rPr>
              <a:t>Skew</a:t>
            </a:r>
            <a:r>
              <a:rPr sz="2150" spc="30"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927735">
              <a:lnSpc>
                <a:spcPct val="100000"/>
              </a:lnSpc>
              <a:spcBef>
                <a:spcPts val="425"/>
              </a:spcBef>
            </a:pPr>
            <a:r>
              <a:rPr sz="2150" spc="5" dirty="0">
                <a:latin typeface="Century Schoolbook"/>
                <a:cs typeface="Century Schoolbook"/>
              </a:rPr>
              <a:t>: </a:t>
            </a:r>
            <a:r>
              <a:rPr sz="2150" spc="10" dirty="0">
                <a:latin typeface="Century Schoolbook"/>
                <a:cs typeface="Century Schoolbook"/>
              </a:rPr>
              <a:t>3d</a:t>
            </a:r>
            <a:r>
              <a:rPr sz="2150" spc="85" dirty="0">
                <a:latin typeface="Century Schoolbook"/>
                <a:cs typeface="Century Schoolbook"/>
              </a:rPr>
              <a:t> </a:t>
            </a:r>
            <a:r>
              <a:rPr sz="2150" spc="30" dirty="0">
                <a:latin typeface="Century Schoolbook"/>
                <a:cs typeface="Century Schoolbook"/>
              </a:rPr>
              <a:t>Geometry</a:t>
            </a:r>
            <a:endParaRPr sz="2150">
              <a:latin typeface="Century Schoolbook"/>
              <a:cs typeface="Century Schoolbook"/>
            </a:endParaRPr>
          </a:p>
          <a:p>
            <a:pPr marL="927735">
              <a:lnSpc>
                <a:spcPct val="100000"/>
              </a:lnSpc>
              <a:spcBef>
                <a:spcPts val="350"/>
              </a:spcBef>
            </a:pPr>
            <a:r>
              <a:rPr sz="2150" spc="5" dirty="0">
                <a:latin typeface="Century Schoolbook"/>
                <a:cs typeface="Century Schoolbook"/>
              </a:rPr>
              <a:t>: in </a:t>
            </a:r>
            <a:r>
              <a:rPr sz="2150" spc="20" dirty="0">
                <a:latin typeface="Century Schoolbook"/>
                <a:cs typeface="Century Schoolbook"/>
              </a:rPr>
              <a:t>real </a:t>
            </a:r>
            <a:r>
              <a:rPr sz="2150" spc="10" dirty="0">
                <a:latin typeface="Century Schoolbook"/>
                <a:cs typeface="Century Schoolbook"/>
              </a:rPr>
              <a:t>life</a:t>
            </a:r>
            <a:r>
              <a:rPr sz="2150" spc="90" dirty="0">
                <a:latin typeface="Century Schoolbook"/>
                <a:cs typeface="Century Schoolbook"/>
              </a:rPr>
              <a:t> </a:t>
            </a:r>
            <a:r>
              <a:rPr sz="2150" spc="25" dirty="0">
                <a:latin typeface="Century Schoolbook"/>
                <a:cs typeface="Century Schoolbook"/>
              </a:rPr>
              <a:t>examples</a:t>
            </a:r>
            <a:endParaRPr sz="2150">
              <a:latin typeface="Century Schoolbook"/>
              <a:cs typeface="Century Schoolbook"/>
            </a:endParaRPr>
          </a:p>
          <a:p>
            <a:pPr marL="288925" indent="-276860">
              <a:lnSpc>
                <a:spcPct val="100000"/>
              </a:lnSpc>
              <a:spcBef>
                <a:spcPts val="425"/>
              </a:spcBef>
              <a:buClr>
                <a:srgbClr val="FD8537"/>
              </a:buClr>
              <a:buSzPct val="72093"/>
              <a:buFont typeface="Wingdings"/>
              <a:buChar char=""/>
              <a:tabLst>
                <a:tab pos="289560" algn="l"/>
              </a:tabLst>
            </a:pPr>
            <a:r>
              <a:rPr sz="2150" spc="25" dirty="0">
                <a:latin typeface="Century Schoolbook"/>
                <a:cs typeface="Century Schoolbook"/>
              </a:rPr>
              <a:t>Difference between </a:t>
            </a:r>
            <a:r>
              <a:rPr sz="2150" spc="10" dirty="0">
                <a:latin typeface="Century Schoolbook"/>
                <a:cs typeface="Century Schoolbook"/>
              </a:rPr>
              <a:t>parallel </a:t>
            </a:r>
            <a:r>
              <a:rPr sz="2150" spc="15" dirty="0">
                <a:latin typeface="Century Schoolbook"/>
                <a:cs typeface="Century Schoolbook"/>
              </a:rPr>
              <a:t>lines and </a:t>
            </a:r>
            <a:r>
              <a:rPr sz="2150" spc="10" dirty="0">
                <a:latin typeface="Century Schoolbook"/>
                <a:cs typeface="Century Schoolbook"/>
              </a:rPr>
              <a:t>skew</a:t>
            </a:r>
            <a:r>
              <a:rPr sz="2150" spc="70"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365125" indent="-353060">
              <a:lnSpc>
                <a:spcPct val="100000"/>
              </a:lnSpc>
              <a:spcBef>
                <a:spcPts val="425"/>
              </a:spcBef>
              <a:buClr>
                <a:srgbClr val="FD8537"/>
              </a:buClr>
              <a:buSzPct val="72093"/>
              <a:buFont typeface="Wingdings"/>
              <a:buChar char=""/>
              <a:tabLst>
                <a:tab pos="365125" algn="l"/>
                <a:tab pos="365760" algn="l"/>
              </a:tabLst>
            </a:pPr>
            <a:r>
              <a:rPr sz="2150" spc="15" dirty="0">
                <a:latin typeface="Century Schoolbook"/>
                <a:cs typeface="Century Schoolbook"/>
              </a:rPr>
              <a:t>Shortest </a:t>
            </a:r>
            <a:r>
              <a:rPr sz="2150" spc="10" dirty="0">
                <a:latin typeface="Century Schoolbook"/>
                <a:cs typeface="Century Schoolbook"/>
              </a:rPr>
              <a:t>Distance </a:t>
            </a:r>
            <a:r>
              <a:rPr sz="2150" spc="30" dirty="0">
                <a:latin typeface="Century Schoolbook"/>
                <a:cs typeface="Century Schoolbook"/>
              </a:rPr>
              <a:t>between </a:t>
            </a:r>
            <a:r>
              <a:rPr sz="2150" spc="10" dirty="0">
                <a:latin typeface="Century Schoolbook"/>
                <a:cs typeface="Century Schoolbook"/>
              </a:rPr>
              <a:t>the skew</a:t>
            </a:r>
            <a:r>
              <a:rPr sz="2150" spc="250"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288925" indent="-276860">
              <a:lnSpc>
                <a:spcPct val="100000"/>
              </a:lnSpc>
              <a:spcBef>
                <a:spcPts val="350"/>
              </a:spcBef>
              <a:buClr>
                <a:srgbClr val="FD8537"/>
              </a:buClr>
              <a:buSzPct val="72093"/>
              <a:buFont typeface="Wingdings"/>
              <a:buChar char=""/>
              <a:tabLst>
                <a:tab pos="289560" algn="l"/>
              </a:tabLst>
            </a:pPr>
            <a:r>
              <a:rPr sz="2150" spc="15" dirty="0">
                <a:latin typeface="Century Schoolbook"/>
                <a:cs typeface="Century Schoolbook"/>
              </a:rPr>
              <a:t>Problems </a:t>
            </a:r>
            <a:r>
              <a:rPr sz="2150" spc="30" dirty="0">
                <a:latin typeface="Century Schoolbook"/>
                <a:cs typeface="Century Schoolbook"/>
              </a:rPr>
              <a:t>on </a:t>
            </a:r>
            <a:r>
              <a:rPr sz="2150" spc="10" dirty="0">
                <a:latin typeface="Century Schoolbook"/>
                <a:cs typeface="Century Schoolbook"/>
              </a:rPr>
              <a:t>skew</a:t>
            </a:r>
            <a:r>
              <a:rPr sz="2150" spc="55" dirty="0">
                <a:latin typeface="Century Schoolbook"/>
                <a:cs typeface="Century Schoolbook"/>
              </a:rPr>
              <a:t> </a:t>
            </a:r>
            <a:r>
              <a:rPr sz="2150" spc="15" dirty="0">
                <a:latin typeface="Century Schoolbook"/>
                <a:cs typeface="Century Schoolbook"/>
              </a:rPr>
              <a:t>lines</a:t>
            </a:r>
            <a:endParaRPr sz="2150">
              <a:latin typeface="Century Schoolbook"/>
              <a:cs typeface="Century Schoolbook"/>
            </a:endParaRPr>
          </a:p>
          <a:p>
            <a:pPr marL="288925" indent="-276860">
              <a:lnSpc>
                <a:spcPct val="100000"/>
              </a:lnSpc>
              <a:spcBef>
                <a:spcPts val="420"/>
              </a:spcBef>
              <a:buClr>
                <a:srgbClr val="FD8537"/>
              </a:buClr>
              <a:buSzPct val="72093"/>
              <a:buFont typeface="Wingdings"/>
              <a:buChar char=""/>
              <a:tabLst>
                <a:tab pos="289560" algn="l"/>
              </a:tabLst>
            </a:pPr>
            <a:r>
              <a:rPr sz="2150" spc="15" dirty="0">
                <a:latin typeface="Century Schoolbook"/>
                <a:cs typeface="Century Schoolbook"/>
              </a:rPr>
              <a:t>Applications</a:t>
            </a:r>
            <a:endParaRPr sz="2150">
              <a:latin typeface="Century Schoolbook"/>
              <a:cs typeface="Century Schoolbook"/>
            </a:endParaRPr>
          </a:p>
          <a:p>
            <a:pPr marL="288925" indent="-276860">
              <a:lnSpc>
                <a:spcPct val="100000"/>
              </a:lnSpc>
              <a:spcBef>
                <a:spcPts val="425"/>
              </a:spcBef>
              <a:buClr>
                <a:srgbClr val="FD8537"/>
              </a:buClr>
              <a:buSzPct val="72093"/>
              <a:buFont typeface="Wingdings"/>
              <a:buChar char=""/>
              <a:tabLst>
                <a:tab pos="289560" algn="l"/>
              </a:tabLst>
            </a:pPr>
            <a:r>
              <a:rPr sz="2150" spc="15" dirty="0">
                <a:latin typeface="Century Schoolbook"/>
                <a:cs typeface="Century Schoolbook"/>
              </a:rPr>
              <a:t>conclusion</a:t>
            </a:r>
            <a:endParaRPr sz="2150">
              <a:latin typeface="Century Schoolbook"/>
              <a:cs typeface="Century Schoolbook"/>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22655" y="867727"/>
            <a:ext cx="6719570" cy="2776220"/>
          </a:xfrm>
          <a:prstGeom prst="rect">
            <a:avLst/>
          </a:prstGeom>
        </p:spPr>
        <p:txBody>
          <a:bodyPr vert="horz" wrap="square" lIns="0" tIns="15875" rIns="0" bIns="0" rtlCol="0">
            <a:spAutoFit/>
          </a:bodyPr>
          <a:lstStyle/>
          <a:p>
            <a:pPr marL="12700" marR="5080" indent="104775" algn="just">
              <a:lnSpc>
                <a:spcPct val="100000"/>
              </a:lnSpc>
              <a:spcBef>
                <a:spcPts val="125"/>
              </a:spcBef>
            </a:pPr>
            <a:r>
              <a:rPr sz="2000" b="1" spc="-10" dirty="0">
                <a:latin typeface="Century Schoolbook"/>
                <a:cs typeface="Century Schoolbook"/>
              </a:rPr>
              <a:t>Example</a:t>
            </a:r>
            <a:r>
              <a:rPr sz="2000" spc="-10" dirty="0">
                <a:latin typeface="Century Schoolbook"/>
                <a:cs typeface="Century Schoolbook"/>
              </a:rPr>
              <a:t>: </a:t>
            </a:r>
            <a:r>
              <a:rPr sz="2000" spc="15" dirty="0">
                <a:latin typeface="Century Schoolbook"/>
                <a:cs typeface="Century Schoolbook"/>
              </a:rPr>
              <a:t>A </a:t>
            </a:r>
            <a:r>
              <a:rPr sz="2000" spc="-5" dirty="0">
                <a:latin typeface="Century Schoolbook"/>
                <a:cs typeface="Century Schoolbook"/>
              </a:rPr>
              <a:t>street </a:t>
            </a:r>
            <a:r>
              <a:rPr sz="2000" dirty="0">
                <a:latin typeface="Century Schoolbook"/>
                <a:cs typeface="Century Schoolbook"/>
              </a:rPr>
              <a:t>sign </a:t>
            </a:r>
            <a:r>
              <a:rPr sz="2000" spc="-10" dirty="0">
                <a:latin typeface="Century Schoolbook"/>
                <a:cs typeface="Century Schoolbook"/>
              </a:rPr>
              <a:t>is </a:t>
            </a:r>
            <a:r>
              <a:rPr sz="2000" spc="-25" dirty="0">
                <a:latin typeface="Century Schoolbook"/>
                <a:cs typeface="Century Schoolbook"/>
              </a:rPr>
              <a:t>an </a:t>
            </a:r>
            <a:r>
              <a:rPr sz="2000" spc="-15" dirty="0">
                <a:latin typeface="Century Schoolbook"/>
                <a:cs typeface="Century Schoolbook"/>
              </a:rPr>
              <a:t>example </a:t>
            </a:r>
            <a:r>
              <a:rPr sz="2000" spc="-10" dirty="0">
                <a:latin typeface="Century Schoolbook"/>
                <a:cs typeface="Century Schoolbook"/>
              </a:rPr>
              <a:t>of </a:t>
            </a:r>
            <a:r>
              <a:rPr sz="2000" spc="10" dirty="0">
                <a:latin typeface="Century Schoolbook"/>
                <a:cs typeface="Century Schoolbook"/>
              </a:rPr>
              <a:t>skew </a:t>
            </a:r>
            <a:r>
              <a:rPr sz="2000" spc="-5" dirty="0">
                <a:latin typeface="Century Schoolbook"/>
                <a:cs typeface="Century Schoolbook"/>
              </a:rPr>
              <a:t>lines </a:t>
            </a:r>
            <a:r>
              <a:rPr sz="2000" spc="45" dirty="0">
                <a:latin typeface="Century Schoolbook"/>
                <a:cs typeface="Century Schoolbook"/>
              </a:rPr>
              <a:t>in  </a:t>
            </a:r>
            <a:r>
              <a:rPr sz="2000" spc="20" dirty="0">
                <a:latin typeface="Century Schoolbook"/>
                <a:cs typeface="Century Schoolbook"/>
              </a:rPr>
              <a:t>real</a:t>
            </a:r>
            <a:r>
              <a:rPr sz="2000" spc="-75" dirty="0">
                <a:latin typeface="Century Schoolbook"/>
                <a:cs typeface="Century Schoolbook"/>
              </a:rPr>
              <a:t> </a:t>
            </a:r>
            <a:r>
              <a:rPr sz="2000" spc="30" dirty="0">
                <a:latin typeface="Century Schoolbook"/>
                <a:cs typeface="Century Schoolbook"/>
              </a:rPr>
              <a:t>life.</a:t>
            </a:r>
            <a:endParaRPr sz="2000">
              <a:latin typeface="Century Schoolbook"/>
              <a:cs typeface="Century Schoolbook"/>
            </a:endParaRPr>
          </a:p>
          <a:p>
            <a:pPr marL="12700" marR="5080" algn="just">
              <a:lnSpc>
                <a:spcPct val="100000"/>
              </a:lnSpc>
              <a:spcBef>
                <a:spcPts val="10"/>
              </a:spcBef>
            </a:pPr>
            <a:r>
              <a:rPr sz="2000" spc="-35" dirty="0">
                <a:latin typeface="Century Schoolbook"/>
                <a:cs typeface="Century Schoolbook"/>
              </a:rPr>
              <a:t>Two </a:t>
            </a:r>
            <a:r>
              <a:rPr sz="2000" spc="10" dirty="0">
                <a:latin typeface="Century Schoolbook"/>
                <a:cs typeface="Century Schoolbook"/>
              </a:rPr>
              <a:t>street </a:t>
            </a:r>
            <a:r>
              <a:rPr sz="2000" dirty="0">
                <a:latin typeface="Century Schoolbook"/>
                <a:cs typeface="Century Schoolbook"/>
              </a:rPr>
              <a:t>signs, they </a:t>
            </a:r>
            <a:r>
              <a:rPr sz="2000" spc="30" dirty="0">
                <a:latin typeface="Century Schoolbook"/>
                <a:cs typeface="Century Schoolbook"/>
              </a:rPr>
              <a:t>do </a:t>
            </a:r>
            <a:r>
              <a:rPr sz="2000" spc="10" dirty="0">
                <a:latin typeface="Century Schoolbook"/>
                <a:cs typeface="Century Schoolbook"/>
              </a:rPr>
              <a:t>not </a:t>
            </a:r>
            <a:r>
              <a:rPr sz="2000" spc="-5" dirty="0">
                <a:latin typeface="Century Schoolbook"/>
                <a:cs typeface="Century Schoolbook"/>
              </a:rPr>
              <a:t>intersect, </a:t>
            </a:r>
            <a:r>
              <a:rPr sz="2000" dirty="0">
                <a:latin typeface="Century Schoolbook"/>
                <a:cs typeface="Century Schoolbook"/>
              </a:rPr>
              <a:t>they </a:t>
            </a:r>
            <a:r>
              <a:rPr sz="2000" spc="10" dirty="0">
                <a:latin typeface="Century Schoolbook"/>
                <a:cs typeface="Century Schoolbook"/>
              </a:rPr>
              <a:t>are not  </a:t>
            </a:r>
            <a:r>
              <a:rPr sz="2000" spc="-5" dirty="0">
                <a:latin typeface="Century Schoolbook"/>
                <a:cs typeface="Century Schoolbook"/>
              </a:rPr>
              <a:t>parallel, and </a:t>
            </a:r>
            <a:r>
              <a:rPr sz="2000" spc="10" dirty="0">
                <a:latin typeface="Century Schoolbook"/>
                <a:cs typeface="Century Schoolbook"/>
              </a:rPr>
              <a:t>the lines are </a:t>
            </a:r>
            <a:r>
              <a:rPr sz="2000" spc="-10" dirty="0">
                <a:latin typeface="Century Schoolbook"/>
                <a:cs typeface="Century Schoolbook"/>
              </a:rPr>
              <a:t>straight. </a:t>
            </a:r>
            <a:r>
              <a:rPr sz="2000" dirty="0">
                <a:latin typeface="Century Schoolbook"/>
                <a:cs typeface="Century Schoolbook"/>
              </a:rPr>
              <a:t>The sign </a:t>
            </a:r>
            <a:r>
              <a:rPr sz="2000" spc="-5" dirty="0">
                <a:latin typeface="Century Schoolbook"/>
                <a:cs typeface="Century Schoolbook"/>
              </a:rPr>
              <a:t>contains </a:t>
            </a:r>
            <a:r>
              <a:rPr sz="2000" spc="15" dirty="0">
                <a:latin typeface="Century Schoolbook"/>
                <a:cs typeface="Century Schoolbook"/>
              </a:rPr>
              <a:t>a  </a:t>
            </a:r>
            <a:r>
              <a:rPr sz="2000" spc="10" dirty="0">
                <a:latin typeface="Century Schoolbook"/>
                <a:cs typeface="Century Schoolbook"/>
              </a:rPr>
              <a:t>pair </a:t>
            </a:r>
            <a:r>
              <a:rPr sz="2000" spc="25" dirty="0">
                <a:latin typeface="Century Schoolbook"/>
                <a:cs typeface="Century Schoolbook"/>
              </a:rPr>
              <a:t>of </a:t>
            </a:r>
            <a:r>
              <a:rPr sz="2000" spc="10" dirty="0">
                <a:latin typeface="Century Schoolbook"/>
                <a:cs typeface="Century Schoolbook"/>
              </a:rPr>
              <a:t>skew </a:t>
            </a:r>
            <a:r>
              <a:rPr sz="2000" spc="5" dirty="0">
                <a:latin typeface="Century Schoolbook"/>
                <a:cs typeface="Century Schoolbook"/>
              </a:rPr>
              <a:t>lines </a:t>
            </a:r>
            <a:r>
              <a:rPr sz="2000" spc="-10" dirty="0">
                <a:latin typeface="Century Schoolbook"/>
                <a:cs typeface="Century Schoolbook"/>
              </a:rPr>
              <a:t>because </a:t>
            </a:r>
            <a:r>
              <a:rPr sz="2000" spc="10" dirty="0">
                <a:latin typeface="Century Schoolbook"/>
                <a:cs typeface="Century Schoolbook"/>
              </a:rPr>
              <a:t>the </a:t>
            </a:r>
            <a:r>
              <a:rPr sz="2000" dirty="0">
                <a:latin typeface="Century Schoolbook"/>
                <a:cs typeface="Century Schoolbook"/>
              </a:rPr>
              <a:t>two </a:t>
            </a:r>
            <a:r>
              <a:rPr sz="2000" spc="5" dirty="0">
                <a:latin typeface="Century Schoolbook"/>
                <a:cs typeface="Century Schoolbook"/>
              </a:rPr>
              <a:t>lines </a:t>
            </a:r>
            <a:r>
              <a:rPr sz="2000" spc="-10" dirty="0">
                <a:latin typeface="Century Schoolbook"/>
                <a:cs typeface="Century Schoolbook"/>
              </a:rPr>
              <a:t>do </a:t>
            </a:r>
            <a:r>
              <a:rPr sz="2000" spc="10" dirty="0">
                <a:latin typeface="Century Schoolbook"/>
                <a:cs typeface="Century Schoolbook"/>
              </a:rPr>
              <a:t>not </a:t>
            </a:r>
            <a:r>
              <a:rPr sz="2000" dirty="0">
                <a:latin typeface="Century Schoolbook"/>
                <a:cs typeface="Century Schoolbook"/>
              </a:rPr>
              <a:t>intersect  and </a:t>
            </a:r>
            <a:r>
              <a:rPr sz="2000" spc="-15" dirty="0">
                <a:latin typeface="Century Schoolbook"/>
                <a:cs typeface="Century Schoolbook"/>
              </a:rPr>
              <a:t>are not </a:t>
            </a:r>
            <a:r>
              <a:rPr sz="2000" dirty="0">
                <a:latin typeface="Century Schoolbook"/>
                <a:cs typeface="Century Schoolbook"/>
              </a:rPr>
              <a:t>parallel </a:t>
            </a:r>
            <a:r>
              <a:rPr sz="2000" spc="30" dirty="0">
                <a:latin typeface="Century Schoolbook"/>
                <a:cs typeface="Century Schoolbook"/>
              </a:rPr>
              <a:t>or </a:t>
            </a:r>
            <a:r>
              <a:rPr sz="2000" dirty="0">
                <a:latin typeface="Century Schoolbook"/>
                <a:cs typeface="Century Schoolbook"/>
              </a:rPr>
              <a:t>coplanar </a:t>
            </a:r>
            <a:r>
              <a:rPr sz="2000" spc="-10" dirty="0">
                <a:latin typeface="Century Schoolbook"/>
                <a:cs typeface="Century Schoolbook"/>
              </a:rPr>
              <a:t>(one </a:t>
            </a:r>
            <a:r>
              <a:rPr sz="2000" dirty="0">
                <a:latin typeface="Century Schoolbook"/>
                <a:cs typeface="Century Schoolbook"/>
              </a:rPr>
              <a:t>line </a:t>
            </a:r>
            <a:r>
              <a:rPr sz="2000" spc="-10" dirty="0">
                <a:latin typeface="Century Schoolbook"/>
                <a:cs typeface="Century Schoolbook"/>
              </a:rPr>
              <a:t>is in blue </a:t>
            </a:r>
            <a:r>
              <a:rPr sz="2000" spc="-5" dirty="0">
                <a:latin typeface="Century Schoolbook"/>
                <a:cs typeface="Century Schoolbook"/>
              </a:rPr>
              <a:t>and  </a:t>
            </a:r>
            <a:r>
              <a:rPr sz="2000" spc="10" dirty="0">
                <a:latin typeface="Century Schoolbook"/>
                <a:cs typeface="Century Schoolbook"/>
              </a:rPr>
              <a:t>one </a:t>
            </a:r>
            <a:r>
              <a:rPr sz="2000" spc="-5" dirty="0">
                <a:latin typeface="Century Schoolbook"/>
                <a:cs typeface="Century Schoolbook"/>
              </a:rPr>
              <a:t>line </a:t>
            </a:r>
            <a:r>
              <a:rPr sz="2000" spc="25" dirty="0">
                <a:latin typeface="Century Schoolbook"/>
                <a:cs typeface="Century Schoolbook"/>
              </a:rPr>
              <a:t>is </a:t>
            </a:r>
            <a:r>
              <a:rPr sz="2000" spc="-10" dirty="0">
                <a:latin typeface="Century Schoolbook"/>
                <a:cs typeface="Century Schoolbook"/>
              </a:rPr>
              <a:t>in </a:t>
            </a:r>
            <a:r>
              <a:rPr sz="2000" dirty="0">
                <a:latin typeface="Century Schoolbook"/>
                <a:cs typeface="Century Schoolbook"/>
              </a:rPr>
              <a:t>green). Street </a:t>
            </a:r>
            <a:r>
              <a:rPr sz="2000" spc="-5" dirty="0">
                <a:latin typeface="Century Schoolbook"/>
                <a:cs typeface="Century Schoolbook"/>
              </a:rPr>
              <a:t>signs </a:t>
            </a:r>
            <a:r>
              <a:rPr sz="2000" spc="-15" dirty="0">
                <a:latin typeface="Century Schoolbook"/>
                <a:cs typeface="Century Schoolbook"/>
              </a:rPr>
              <a:t>are </a:t>
            </a:r>
            <a:r>
              <a:rPr sz="2000" spc="10" dirty="0">
                <a:latin typeface="Century Schoolbook"/>
                <a:cs typeface="Century Schoolbook"/>
              </a:rPr>
              <a:t>very </a:t>
            </a:r>
            <a:r>
              <a:rPr sz="2000" spc="-5" dirty="0">
                <a:latin typeface="Century Schoolbook"/>
                <a:cs typeface="Century Schoolbook"/>
              </a:rPr>
              <a:t>important </a:t>
            </a:r>
            <a:r>
              <a:rPr sz="2000" spc="45" dirty="0">
                <a:latin typeface="Century Schoolbook"/>
                <a:cs typeface="Century Schoolbook"/>
              </a:rPr>
              <a:t>to  </a:t>
            </a:r>
            <a:r>
              <a:rPr sz="2000" spc="5" dirty="0">
                <a:latin typeface="Century Schoolbook"/>
                <a:cs typeface="Century Schoolbook"/>
              </a:rPr>
              <a:t>drivers. </a:t>
            </a:r>
            <a:r>
              <a:rPr sz="2000" spc="-10" dirty="0">
                <a:latin typeface="Century Schoolbook"/>
                <a:cs typeface="Century Schoolbook"/>
              </a:rPr>
              <a:t>Street </a:t>
            </a:r>
            <a:r>
              <a:rPr sz="2000" spc="-5" dirty="0">
                <a:latin typeface="Century Schoolbook"/>
                <a:cs typeface="Century Schoolbook"/>
              </a:rPr>
              <a:t>signs </a:t>
            </a:r>
            <a:r>
              <a:rPr sz="2000" dirty="0">
                <a:latin typeface="Century Schoolbook"/>
                <a:cs typeface="Century Schoolbook"/>
              </a:rPr>
              <a:t>give </a:t>
            </a:r>
            <a:r>
              <a:rPr sz="2000" spc="-10" dirty="0">
                <a:latin typeface="Century Schoolbook"/>
                <a:cs typeface="Century Schoolbook"/>
              </a:rPr>
              <a:t>people </a:t>
            </a:r>
            <a:r>
              <a:rPr sz="2000" spc="10" dirty="0">
                <a:latin typeface="Century Schoolbook"/>
                <a:cs typeface="Century Schoolbook"/>
              </a:rPr>
              <a:t>sense </a:t>
            </a:r>
            <a:r>
              <a:rPr sz="2000" spc="25" dirty="0">
                <a:latin typeface="Century Schoolbook"/>
                <a:cs typeface="Century Schoolbook"/>
              </a:rPr>
              <a:t>of </a:t>
            </a:r>
            <a:r>
              <a:rPr sz="2000" dirty="0">
                <a:latin typeface="Century Schoolbook"/>
                <a:cs typeface="Century Schoolbook"/>
              </a:rPr>
              <a:t>direction </a:t>
            </a:r>
            <a:r>
              <a:rPr sz="2000" spc="-5" dirty="0">
                <a:latin typeface="Century Schoolbook"/>
                <a:cs typeface="Century Schoolbook"/>
              </a:rPr>
              <a:t>and  </a:t>
            </a:r>
            <a:r>
              <a:rPr sz="2000" spc="25" dirty="0">
                <a:latin typeface="Century Schoolbook"/>
                <a:cs typeface="Century Schoolbook"/>
              </a:rPr>
              <a:t>where </a:t>
            </a:r>
            <a:r>
              <a:rPr sz="2000" spc="35" dirty="0">
                <a:latin typeface="Century Schoolbook"/>
                <a:cs typeface="Century Schoolbook"/>
              </a:rPr>
              <a:t>one</a:t>
            </a:r>
            <a:r>
              <a:rPr sz="2000" spc="-405" dirty="0">
                <a:latin typeface="Century Schoolbook"/>
                <a:cs typeface="Century Schoolbook"/>
              </a:rPr>
              <a:t> </a:t>
            </a:r>
            <a:r>
              <a:rPr sz="2000" spc="25" dirty="0">
                <a:latin typeface="Century Schoolbook"/>
                <a:cs typeface="Century Schoolbook"/>
              </a:rPr>
              <a:t>is </a:t>
            </a:r>
            <a:r>
              <a:rPr sz="2000" spc="20" dirty="0">
                <a:latin typeface="Century Schoolbook"/>
                <a:cs typeface="Century Schoolbook"/>
              </a:rPr>
              <a:t>located.</a:t>
            </a:r>
            <a:endParaRPr sz="2000">
              <a:latin typeface="Century Schoolbook"/>
              <a:cs typeface="Century Schoolbook"/>
            </a:endParaRPr>
          </a:p>
        </p:txBody>
      </p:sp>
      <p:sp>
        <p:nvSpPr>
          <p:cNvPr id="3" name="object 3"/>
          <p:cNvSpPr/>
          <p:nvPr/>
        </p:nvSpPr>
        <p:spPr>
          <a:xfrm>
            <a:off x="1838325" y="3667125"/>
            <a:ext cx="5181600" cy="27908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2655" y="867727"/>
            <a:ext cx="6795134" cy="1622425"/>
          </a:xfrm>
          <a:prstGeom prst="rect">
            <a:avLst/>
          </a:prstGeom>
        </p:spPr>
        <p:txBody>
          <a:bodyPr vert="horz" wrap="square" lIns="0" tIns="13970" rIns="0" bIns="0" rtlCol="0">
            <a:spAutoFit/>
          </a:bodyPr>
          <a:lstStyle/>
          <a:p>
            <a:pPr marL="12700" marR="5080" algn="just">
              <a:lnSpc>
                <a:spcPct val="100699"/>
              </a:lnSpc>
              <a:spcBef>
                <a:spcPts val="110"/>
              </a:spcBef>
            </a:pPr>
            <a:r>
              <a:rPr sz="2000" spc="10" dirty="0">
                <a:solidFill>
                  <a:srgbClr val="000000"/>
                </a:solidFill>
              </a:rPr>
              <a:t>Since skew </a:t>
            </a:r>
            <a:r>
              <a:rPr sz="2000" spc="-10" dirty="0">
                <a:solidFill>
                  <a:srgbClr val="000000"/>
                </a:solidFill>
              </a:rPr>
              <a:t>lines have </a:t>
            </a:r>
            <a:r>
              <a:rPr sz="2000" spc="25" dirty="0">
                <a:solidFill>
                  <a:srgbClr val="000000"/>
                </a:solidFill>
              </a:rPr>
              <a:t>to </a:t>
            </a:r>
            <a:r>
              <a:rPr sz="2000" spc="10" dirty="0">
                <a:solidFill>
                  <a:srgbClr val="000000"/>
                </a:solidFill>
              </a:rPr>
              <a:t>be </a:t>
            </a:r>
            <a:r>
              <a:rPr sz="2000" spc="-10" dirty="0">
                <a:solidFill>
                  <a:srgbClr val="000000"/>
                </a:solidFill>
              </a:rPr>
              <a:t>in </a:t>
            </a:r>
            <a:r>
              <a:rPr sz="2000" spc="-5" dirty="0">
                <a:solidFill>
                  <a:srgbClr val="000000"/>
                </a:solidFill>
              </a:rPr>
              <a:t>different </a:t>
            </a:r>
            <a:r>
              <a:rPr sz="2000" spc="-10" dirty="0">
                <a:solidFill>
                  <a:srgbClr val="000000"/>
                </a:solidFill>
              </a:rPr>
              <a:t>planes, </a:t>
            </a:r>
            <a:r>
              <a:rPr sz="2000" spc="-20" dirty="0">
                <a:solidFill>
                  <a:srgbClr val="000000"/>
                </a:solidFill>
              </a:rPr>
              <a:t>we </a:t>
            </a:r>
            <a:r>
              <a:rPr sz="2000" dirty="0">
                <a:solidFill>
                  <a:srgbClr val="000000"/>
                </a:solidFill>
              </a:rPr>
              <a:t>need  </a:t>
            </a:r>
            <a:r>
              <a:rPr sz="2000" spc="25" dirty="0">
                <a:solidFill>
                  <a:srgbClr val="000000"/>
                </a:solidFill>
              </a:rPr>
              <a:t>to </a:t>
            </a:r>
            <a:r>
              <a:rPr sz="2000" spc="5" dirty="0">
                <a:solidFill>
                  <a:srgbClr val="000000"/>
                </a:solidFill>
              </a:rPr>
              <a:t>think </a:t>
            </a:r>
            <a:r>
              <a:rPr sz="2000" spc="-10" dirty="0">
                <a:solidFill>
                  <a:srgbClr val="000000"/>
                </a:solidFill>
              </a:rPr>
              <a:t>in </a:t>
            </a:r>
            <a:r>
              <a:rPr sz="2000" spc="10" dirty="0">
                <a:solidFill>
                  <a:srgbClr val="000000"/>
                </a:solidFill>
              </a:rPr>
              <a:t>3-D </a:t>
            </a:r>
            <a:r>
              <a:rPr sz="2000" spc="-10" dirty="0">
                <a:solidFill>
                  <a:srgbClr val="000000"/>
                </a:solidFill>
              </a:rPr>
              <a:t>to </a:t>
            </a:r>
            <a:r>
              <a:rPr sz="2000" dirty="0">
                <a:solidFill>
                  <a:srgbClr val="000000"/>
                </a:solidFill>
              </a:rPr>
              <a:t>visualize them. </a:t>
            </a:r>
            <a:r>
              <a:rPr sz="2000" spc="-30" dirty="0">
                <a:solidFill>
                  <a:srgbClr val="000000"/>
                </a:solidFill>
              </a:rPr>
              <a:t>However, </a:t>
            </a:r>
            <a:r>
              <a:rPr sz="2000" spc="-15" dirty="0">
                <a:solidFill>
                  <a:srgbClr val="000000"/>
                </a:solidFill>
              </a:rPr>
              <a:t>it </a:t>
            </a:r>
            <a:r>
              <a:rPr sz="2000" spc="25" dirty="0">
                <a:solidFill>
                  <a:srgbClr val="000000"/>
                </a:solidFill>
              </a:rPr>
              <a:t>is </a:t>
            </a:r>
            <a:r>
              <a:rPr sz="2000" dirty="0">
                <a:solidFill>
                  <a:srgbClr val="000000"/>
                </a:solidFill>
              </a:rPr>
              <a:t>often  </a:t>
            </a:r>
            <a:r>
              <a:rPr sz="2000" spc="-5" dirty="0">
                <a:solidFill>
                  <a:srgbClr val="000000"/>
                </a:solidFill>
              </a:rPr>
              <a:t>difficult </a:t>
            </a:r>
            <a:r>
              <a:rPr sz="2000" spc="25" dirty="0">
                <a:solidFill>
                  <a:srgbClr val="000000"/>
                </a:solidFill>
              </a:rPr>
              <a:t>to </a:t>
            </a:r>
            <a:r>
              <a:rPr sz="2000" spc="-5" dirty="0">
                <a:solidFill>
                  <a:srgbClr val="000000"/>
                </a:solidFill>
              </a:rPr>
              <a:t>illustrate three-dimensional </a:t>
            </a:r>
            <a:r>
              <a:rPr sz="2000" spc="-15" dirty="0">
                <a:solidFill>
                  <a:srgbClr val="000000"/>
                </a:solidFill>
              </a:rPr>
              <a:t>concepts </a:t>
            </a:r>
            <a:r>
              <a:rPr sz="2000" spc="30" dirty="0">
                <a:solidFill>
                  <a:srgbClr val="000000"/>
                </a:solidFill>
              </a:rPr>
              <a:t>on </a:t>
            </a:r>
            <a:r>
              <a:rPr sz="2000" spc="15" dirty="0">
                <a:solidFill>
                  <a:srgbClr val="000000"/>
                </a:solidFill>
              </a:rPr>
              <a:t>paper  </a:t>
            </a:r>
            <a:r>
              <a:rPr sz="2000" spc="30" dirty="0">
                <a:solidFill>
                  <a:srgbClr val="000000"/>
                </a:solidFill>
              </a:rPr>
              <a:t>or </a:t>
            </a:r>
            <a:r>
              <a:rPr sz="2000" spc="15" dirty="0">
                <a:solidFill>
                  <a:srgbClr val="000000"/>
                </a:solidFill>
              </a:rPr>
              <a:t>a </a:t>
            </a:r>
            <a:r>
              <a:rPr sz="2000" spc="-5" dirty="0">
                <a:solidFill>
                  <a:srgbClr val="000000"/>
                </a:solidFill>
              </a:rPr>
              <a:t>computer screen. </a:t>
            </a:r>
            <a:r>
              <a:rPr sz="2000" spc="-15" dirty="0">
                <a:solidFill>
                  <a:srgbClr val="000000"/>
                </a:solidFill>
              </a:rPr>
              <a:t>Let's </a:t>
            </a:r>
            <a:r>
              <a:rPr sz="2000" dirty="0">
                <a:solidFill>
                  <a:srgbClr val="000000"/>
                </a:solidFill>
              </a:rPr>
              <a:t>look </a:t>
            </a:r>
            <a:r>
              <a:rPr sz="2000" spc="10" dirty="0">
                <a:solidFill>
                  <a:srgbClr val="000000"/>
                </a:solidFill>
              </a:rPr>
              <a:t>at </a:t>
            </a:r>
            <a:r>
              <a:rPr sz="2000" spc="15" dirty="0">
                <a:solidFill>
                  <a:srgbClr val="000000"/>
                </a:solidFill>
              </a:rPr>
              <a:t>a </a:t>
            </a:r>
            <a:r>
              <a:rPr sz="2000" spc="-5" dirty="0">
                <a:solidFill>
                  <a:srgbClr val="000000"/>
                </a:solidFill>
              </a:rPr>
              <a:t>few examples </a:t>
            </a:r>
            <a:r>
              <a:rPr sz="2000" spc="-10" dirty="0">
                <a:solidFill>
                  <a:srgbClr val="000000"/>
                </a:solidFill>
              </a:rPr>
              <a:t>to </a:t>
            </a:r>
            <a:r>
              <a:rPr sz="2000" dirty="0">
                <a:solidFill>
                  <a:srgbClr val="000000"/>
                </a:solidFill>
              </a:rPr>
              <a:t>help  </a:t>
            </a:r>
            <a:r>
              <a:rPr sz="2000" spc="35" dirty="0">
                <a:solidFill>
                  <a:srgbClr val="000000"/>
                </a:solidFill>
              </a:rPr>
              <a:t>you</a:t>
            </a:r>
            <a:r>
              <a:rPr sz="2000" spc="-150" dirty="0">
                <a:solidFill>
                  <a:srgbClr val="000000"/>
                </a:solidFill>
              </a:rPr>
              <a:t> </a:t>
            </a:r>
            <a:r>
              <a:rPr sz="2000" spc="35" dirty="0">
                <a:solidFill>
                  <a:srgbClr val="000000"/>
                </a:solidFill>
              </a:rPr>
              <a:t>see</a:t>
            </a:r>
            <a:r>
              <a:rPr sz="2000" spc="-65" dirty="0">
                <a:solidFill>
                  <a:srgbClr val="000000"/>
                </a:solidFill>
              </a:rPr>
              <a:t> </a:t>
            </a:r>
            <a:r>
              <a:rPr sz="2000" spc="40" dirty="0">
                <a:solidFill>
                  <a:srgbClr val="000000"/>
                </a:solidFill>
              </a:rPr>
              <a:t>how</a:t>
            </a:r>
            <a:r>
              <a:rPr sz="2000" spc="-180" dirty="0">
                <a:solidFill>
                  <a:srgbClr val="000000"/>
                </a:solidFill>
              </a:rPr>
              <a:t> </a:t>
            </a:r>
            <a:r>
              <a:rPr sz="2000" spc="30" dirty="0">
                <a:solidFill>
                  <a:srgbClr val="000000"/>
                </a:solidFill>
              </a:rPr>
              <a:t>skew</a:t>
            </a:r>
            <a:r>
              <a:rPr sz="2000" spc="-114" dirty="0">
                <a:solidFill>
                  <a:srgbClr val="000000"/>
                </a:solidFill>
              </a:rPr>
              <a:t> </a:t>
            </a:r>
            <a:r>
              <a:rPr sz="2000" spc="40" dirty="0">
                <a:solidFill>
                  <a:srgbClr val="000000"/>
                </a:solidFill>
              </a:rPr>
              <a:t>lines</a:t>
            </a:r>
            <a:r>
              <a:rPr sz="2000" spc="-225" dirty="0">
                <a:solidFill>
                  <a:srgbClr val="000000"/>
                </a:solidFill>
              </a:rPr>
              <a:t> </a:t>
            </a:r>
            <a:r>
              <a:rPr sz="2000" spc="25" dirty="0">
                <a:solidFill>
                  <a:srgbClr val="000000"/>
                </a:solidFill>
              </a:rPr>
              <a:t>appear</a:t>
            </a:r>
            <a:r>
              <a:rPr sz="2000" spc="-175" dirty="0">
                <a:solidFill>
                  <a:srgbClr val="000000"/>
                </a:solidFill>
              </a:rPr>
              <a:t> </a:t>
            </a:r>
            <a:r>
              <a:rPr sz="2000" spc="30" dirty="0">
                <a:solidFill>
                  <a:srgbClr val="000000"/>
                </a:solidFill>
              </a:rPr>
              <a:t>in</a:t>
            </a:r>
            <a:r>
              <a:rPr sz="2000" spc="-70" dirty="0">
                <a:solidFill>
                  <a:srgbClr val="000000"/>
                </a:solidFill>
              </a:rPr>
              <a:t> </a:t>
            </a:r>
            <a:r>
              <a:rPr sz="2000" spc="20" dirty="0">
                <a:solidFill>
                  <a:srgbClr val="000000"/>
                </a:solidFill>
              </a:rPr>
              <a:t>diagrams</a:t>
            </a:r>
            <a:r>
              <a:rPr spc="20" dirty="0">
                <a:solidFill>
                  <a:srgbClr val="000000"/>
                </a:solidFill>
              </a:rPr>
              <a:t>.</a:t>
            </a:r>
            <a:endParaRPr sz="2000"/>
          </a:p>
        </p:txBody>
      </p:sp>
      <p:sp>
        <p:nvSpPr>
          <p:cNvPr id="3" name="object 3"/>
          <p:cNvSpPr/>
          <p:nvPr/>
        </p:nvSpPr>
        <p:spPr>
          <a:xfrm>
            <a:off x="923925" y="2676525"/>
            <a:ext cx="3048000" cy="381952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505325" y="2676525"/>
            <a:ext cx="3352800" cy="38195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5" y="9524"/>
            <a:ext cx="9143999"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5" y="85723"/>
            <a:ext cx="9143999" cy="67817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6725" y="161923"/>
            <a:ext cx="8077200" cy="6629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6455" y="791210"/>
            <a:ext cx="7328534" cy="3692525"/>
          </a:xfrm>
          <a:prstGeom prst="rect">
            <a:avLst/>
          </a:prstGeom>
        </p:spPr>
        <p:txBody>
          <a:bodyPr vert="horz" wrap="square" lIns="0" tIns="13335" rIns="0" bIns="0" rtlCol="0">
            <a:spAutoFit/>
          </a:bodyPr>
          <a:lstStyle/>
          <a:p>
            <a:pPr marL="12700" algn="just">
              <a:lnSpc>
                <a:spcPct val="100000"/>
              </a:lnSpc>
              <a:spcBef>
                <a:spcPts val="105"/>
              </a:spcBef>
            </a:pPr>
            <a:r>
              <a:rPr sz="2400" b="1" spc="-5" dirty="0">
                <a:solidFill>
                  <a:srgbClr val="FF0000"/>
                </a:solidFill>
                <a:latin typeface="Century Schoolbook"/>
                <a:cs typeface="Century Schoolbook"/>
              </a:rPr>
              <a:t>Difference </a:t>
            </a:r>
            <a:r>
              <a:rPr sz="2400" b="1" spc="-10" dirty="0">
                <a:solidFill>
                  <a:srgbClr val="FF0000"/>
                </a:solidFill>
                <a:latin typeface="Century Schoolbook"/>
                <a:cs typeface="Century Schoolbook"/>
              </a:rPr>
              <a:t>between </a:t>
            </a:r>
            <a:r>
              <a:rPr sz="2400" b="1" dirty="0">
                <a:solidFill>
                  <a:srgbClr val="FF0000"/>
                </a:solidFill>
                <a:latin typeface="Century Schoolbook"/>
                <a:cs typeface="Century Schoolbook"/>
              </a:rPr>
              <a:t>Parallel </a:t>
            </a:r>
            <a:r>
              <a:rPr sz="2400" b="1" spc="10" dirty="0">
                <a:solidFill>
                  <a:srgbClr val="FF0000"/>
                </a:solidFill>
                <a:latin typeface="Century Schoolbook"/>
                <a:cs typeface="Century Schoolbook"/>
              </a:rPr>
              <a:t>and </a:t>
            </a:r>
            <a:r>
              <a:rPr sz="2400" b="1" spc="-20" dirty="0">
                <a:solidFill>
                  <a:srgbClr val="FF0000"/>
                </a:solidFill>
                <a:latin typeface="Century Schoolbook"/>
                <a:cs typeface="Century Schoolbook"/>
              </a:rPr>
              <a:t>Skew</a:t>
            </a:r>
            <a:r>
              <a:rPr sz="2400" b="1" spc="95" dirty="0">
                <a:solidFill>
                  <a:srgbClr val="FF0000"/>
                </a:solidFill>
                <a:latin typeface="Century Schoolbook"/>
                <a:cs typeface="Century Schoolbook"/>
              </a:rPr>
              <a:t> </a:t>
            </a:r>
            <a:r>
              <a:rPr sz="2400" b="1" spc="-10" dirty="0">
                <a:solidFill>
                  <a:srgbClr val="FF0000"/>
                </a:solidFill>
                <a:latin typeface="Century Schoolbook"/>
                <a:cs typeface="Century Schoolbook"/>
              </a:rPr>
              <a:t>lines</a:t>
            </a:r>
            <a:endParaRPr sz="2400">
              <a:latin typeface="Century Schoolbook"/>
              <a:cs typeface="Century Schoolbook"/>
            </a:endParaRPr>
          </a:p>
          <a:p>
            <a:pPr>
              <a:lnSpc>
                <a:spcPct val="100000"/>
              </a:lnSpc>
            </a:pPr>
            <a:endParaRPr sz="2500">
              <a:latin typeface="Times New Roman"/>
              <a:cs typeface="Times New Roman"/>
            </a:endParaRPr>
          </a:p>
          <a:p>
            <a:pPr marL="12700" marR="8255" algn="just">
              <a:lnSpc>
                <a:spcPct val="100800"/>
              </a:lnSpc>
              <a:spcBef>
                <a:spcPts val="5"/>
              </a:spcBef>
            </a:pPr>
            <a:r>
              <a:rPr sz="2400" spc="-60" dirty="0">
                <a:latin typeface="Century Schoolbook"/>
                <a:cs typeface="Century Schoolbook"/>
              </a:rPr>
              <a:t>Two </a:t>
            </a:r>
            <a:r>
              <a:rPr sz="2400" spc="-5" dirty="0">
                <a:latin typeface="Century Schoolbook"/>
                <a:cs typeface="Century Schoolbook"/>
              </a:rPr>
              <a:t>or </a:t>
            </a:r>
            <a:r>
              <a:rPr sz="2400" spc="-15" dirty="0">
                <a:latin typeface="Century Schoolbook"/>
                <a:cs typeface="Century Schoolbook"/>
              </a:rPr>
              <a:t>more </a:t>
            </a:r>
            <a:r>
              <a:rPr sz="2400" b="1" spc="-10" dirty="0">
                <a:latin typeface="Century Schoolbook"/>
                <a:cs typeface="Century Schoolbook"/>
              </a:rPr>
              <a:t>lines </a:t>
            </a:r>
            <a:r>
              <a:rPr sz="2400" spc="-5" dirty="0">
                <a:latin typeface="Century Schoolbook"/>
                <a:cs typeface="Century Schoolbook"/>
              </a:rPr>
              <a:t>are </a:t>
            </a:r>
            <a:r>
              <a:rPr sz="2400" b="1" spc="-5" dirty="0">
                <a:latin typeface="Century Schoolbook"/>
                <a:cs typeface="Century Schoolbook"/>
              </a:rPr>
              <a:t>parallel </a:t>
            </a:r>
            <a:r>
              <a:rPr sz="2400" spc="10" dirty="0">
                <a:latin typeface="Century Schoolbook"/>
                <a:cs typeface="Century Schoolbook"/>
              </a:rPr>
              <a:t>when </a:t>
            </a:r>
            <a:r>
              <a:rPr sz="2400" dirty="0">
                <a:latin typeface="Century Schoolbook"/>
                <a:cs typeface="Century Schoolbook"/>
              </a:rPr>
              <a:t>they </a:t>
            </a:r>
            <a:r>
              <a:rPr sz="2400" spc="-5" dirty="0">
                <a:latin typeface="Century Schoolbook"/>
                <a:cs typeface="Century Schoolbook"/>
              </a:rPr>
              <a:t>lie in  the same </a:t>
            </a:r>
            <a:r>
              <a:rPr sz="2400" dirty="0">
                <a:latin typeface="Century Schoolbook"/>
                <a:cs typeface="Century Schoolbook"/>
              </a:rPr>
              <a:t>plane </a:t>
            </a:r>
            <a:r>
              <a:rPr sz="2400" spc="10" dirty="0">
                <a:latin typeface="Century Schoolbook"/>
                <a:cs typeface="Century Schoolbook"/>
              </a:rPr>
              <a:t>and </a:t>
            </a:r>
            <a:r>
              <a:rPr sz="2400" dirty="0">
                <a:latin typeface="Century Schoolbook"/>
                <a:cs typeface="Century Schoolbook"/>
              </a:rPr>
              <a:t>never </a:t>
            </a:r>
            <a:r>
              <a:rPr sz="2400" spc="-10" dirty="0">
                <a:latin typeface="Century Schoolbook"/>
                <a:cs typeface="Century Schoolbook"/>
              </a:rPr>
              <a:t>intersect. </a:t>
            </a:r>
            <a:r>
              <a:rPr sz="2400" dirty="0">
                <a:latin typeface="Century Schoolbook"/>
                <a:cs typeface="Century Schoolbook"/>
              </a:rPr>
              <a:t>... </a:t>
            </a:r>
            <a:r>
              <a:rPr sz="2400" b="1" spc="-20" dirty="0">
                <a:latin typeface="Century Schoolbook"/>
                <a:cs typeface="Century Schoolbook"/>
              </a:rPr>
              <a:t>Skew  </a:t>
            </a:r>
            <a:r>
              <a:rPr sz="2400" b="1" spc="-10" dirty="0">
                <a:latin typeface="Century Schoolbook"/>
                <a:cs typeface="Century Schoolbook"/>
              </a:rPr>
              <a:t>lines </a:t>
            </a:r>
            <a:r>
              <a:rPr sz="2400" spc="-5" dirty="0">
                <a:latin typeface="Century Schoolbook"/>
                <a:cs typeface="Century Schoolbook"/>
              </a:rPr>
              <a:t>are </a:t>
            </a:r>
            <a:r>
              <a:rPr sz="2400" b="1" spc="-10" dirty="0">
                <a:latin typeface="Century Schoolbook"/>
                <a:cs typeface="Century Schoolbook"/>
              </a:rPr>
              <a:t>lines </a:t>
            </a:r>
            <a:r>
              <a:rPr sz="2400" dirty="0">
                <a:latin typeface="Century Schoolbook"/>
                <a:cs typeface="Century Schoolbook"/>
              </a:rPr>
              <a:t>that </a:t>
            </a:r>
            <a:r>
              <a:rPr sz="2400" spc="-5" dirty="0">
                <a:latin typeface="Century Schoolbook"/>
                <a:cs typeface="Century Schoolbook"/>
              </a:rPr>
              <a:t>are in </a:t>
            </a:r>
            <a:r>
              <a:rPr sz="2400" b="1" spc="-15" dirty="0">
                <a:latin typeface="Century Schoolbook"/>
                <a:cs typeface="Century Schoolbook"/>
              </a:rPr>
              <a:t>different </a:t>
            </a:r>
            <a:r>
              <a:rPr sz="2400" dirty="0">
                <a:latin typeface="Century Schoolbook"/>
                <a:cs typeface="Century Schoolbook"/>
              </a:rPr>
              <a:t>planes </a:t>
            </a:r>
            <a:r>
              <a:rPr sz="2400" spc="10" dirty="0">
                <a:latin typeface="Century Schoolbook"/>
                <a:cs typeface="Century Schoolbook"/>
              </a:rPr>
              <a:t>and </a:t>
            </a:r>
            <a:r>
              <a:rPr sz="2400" spc="685" dirty="0">
                <a:latin typeface="Century Schoolbook"/>
                <a:cs typeface="Century Schoolbook"/>
              </a:rPr>
              <a:t> </a:t>
            </a:r>
            <a:r>
              <a:rPr sz="2400" spc="5" dirty="0">
                <a:latin typeface="Century Schoolbook"/>
                <a:cs typeface="Century Schoolbook"/>
              </a:rPr>
              <a:t>never</a:t>
            </a:r>
            <a:r>
              <a:rPr sz="2400" spc="-15" dirty="0">
                <a:latin typeface="Century Schoolbook"/>
                <a:cs typeface="Century Schoolbook"/>
              </a:rPr>
              <a:t> </a:t>
            </a:r>
            <a:r>
              <a:rPr sz="2400" spc="-10" dirty="0">
                <a:latin typeface="Century Schoolbook"/>
                <a:cs typeface="Century Schoolbook"/>
              </a:rPr>
              <a:t>intersect.</a:t>
            </a:r>
            <a:endParaRPr sz="2400">
              <a:latin typeface="Century Schoolbook"/>
              <a:cs typeface="Century Schoolbook"/>
            </a:endParaRPr>
          </a:p>
          <a:p>
            <a:pPr>
              <a:lnSpc>
                <a:spcPct val="100000"/>
              </a:lnSpc>
              <a:spcBef>
                <a:spcPts val="50"/>
              </a:spcBef>
            </a:pPr>
            <a:endParaRPr sz="2400">
              <a:latin typeface="Times New Roman"/>
              <a:cs typeface="Times New Roman"/>
            </a:endParaRPr>
          </a:p>
          <a:p>
            <a:pPr marL="12700" marR="5080" algn="just">
              <a:lnSpc>
                <a:spcPct val="100499"/>
              </a:lnSpc>
            </a:pPr>
            <a:r>
              <a:rPr sz="2400" dirty="0">
                <a:latin typeface="Century Schoolbook"/>
                <a:cs typeface="Century Schoolbook"/>
              </a:rPr>
              <a:t>The </a:t>
            </a:r>
            <a:r>
              <a:rPr sz="2400" b="1" spc="-10" dirty="0">
                <a:latin typeface="Century Schoolbook"/>
                <a:cs typeface="Century Schoolbook"/>
              </a:rPr>
              <a:t>difference </a:t>
            </a:r>
            <a:r>
              <a:rPr sz="2400" spc="5" dirty="0">
                <a:latin typeface="Century Schoolbook"/>
                <a:cs typeface="Century Schoolbook"/>
              </a:rPr>
              <a:t>between </a:t>
            </a:r>
            <a:r>
              <a:rPr sz="2400" b="1" spc="-5" dirty="0">
                <a:latin typeface="Century Schoolbook"/>
                <a:cs typeface="Century Schoolbook"/>
              </a:rPr>
              <a:t>parallel </a:t>
            </a:r>
            <a:r>
              <a:rPr sz="2400" b="1" spc="-10" dirty="0">
                <a:latin typeface="Century Schoolbook"/>
                <a:cs typeface="Century Schoolbook"/>
              </a:rPr>
              <a:t>lines </a:t>
            </a:r>
            <a:r>
              <a:rPr sz="2400" b="1" spc="10" dirty="0">
                <a:latin typeface="Century Schoolbook"/>
                <a:cs typeface="Century Schoolbook"/>
              </a:rPr>
              <a:t>and </a:t>
            </a:r>
            <a:r>
              <a:rPr sz="2400" b="1" spc="5" dirty="0">
                <a:latin typeface="Century Schoolbook"/>
                <a:cs typeface="Century Schoolbook"/>
              </a:rPr>
              <a:t>skew  </a:t>
            </a:r>
            <a:r>
              <a:rPr sz="2400" b="1" spc="-10" dirty="0">
                <a:latin typeface="Century Schoolbook"/>
                <a:cs typeface="Century Schoolbook"/>
              </a:rPr>
              <a:t>lines </a:t>
            </a:r>
            <a:r>
              <a:rPr sz="2400" spc="-5" dirty="0">
                <a:latin typeface="Century Schoolbook"/>
                <a:cs typeface="Century Schoolbook"/>
              </a:rPr>
              <a:t>is </a:t>
            </a:r>
            <a:r>
              <a:rPr sz="2400" b="1" spc="-15" dirty="0">
                <a:latin typeface="Century Schoolbook"/>
                <a:cs typeface="Century Schoolbook"/>
              </a:rPr>
              <a:t>parallel </a:t>
            </a:r>
            <a:r>
              <a:rPr sz="2400" b="1" spc="-10" dirty="0">
                <a:latin typeface="Century Schoolbook"/>
                <a:cs typeface="Century Schoolbook"/>
              </a:rPr>
              <a:t>lines </a:t>
            </a:r>
            <a:r>
              <a:rPr sz="2400" spc="-10" dirty="0">
                <a:latin typeface="Century Schoolbook"/>
                <a:cs typeface="Century Schoolbook"/>
              </a:rPr>
              <a:t>lie </a:t>
            </a:r>
            <a:r>
              <a:rPr sz="2400" spc="-5" dirty="0">
                <a:latin typeface="Century Schoolbook"/>
                <a:cs typeface="Century Schoolbook"/>
              </a:rPr>
              <a:t>in the same </a:t>
            </a:r>
            <a:r>
              <a:rPr sz="2400" dirty="0">
                <a:latin typeface="Century Schoolbook"/>
                <a:cs typeface="Century Schoolbook"/>
              </a:rPr>
              <a:t>plane  </a:t>
            </a:r>
            <a:r>
              <a:rPr sz="2400" spc="5" dirty="0">
                <a:latin typeface="Century Schoolbook"/>
                <a:cs typeface="Century Schoolbook"/>
              </a:rPr>
              <a:t>while </a:t>
            </a:r>
            <a:r>
              <a:rPr sz="2400" b="1" spc="-15" dirty="0">
                <a:latin typeface="Century Schoolbook"/>
                <a:cs typeface="Century Schoolbook"/>
              </a:rPr>
              <a:t>skew </a:t>
            </a:r>
            <a:r>
              <a:rPr sz="2400" b="1" spc="-10" dirty="0">
                <a:latin typeface="Century Schoolbook"/>
                <a:cs typeface="Century Schoolbook"/>
              </a:rPr>
              <a:t>lines </a:t>
            </a:r>
            <a:r>
              <a:rPr sz="2400" spc="-10" dirty="0">
                <a:latin typeface="Century Schoolbook"/>
                <a:cs typeface="Century Schoolbook"/>
              </a:rPr>
              <a:t>lie </a:t>
            </a:r>
            <a:r>
              <a:rPr sz="2400" spc="-5" dirty="0">
                <a:latin typeface="Century Schoolbook"/>
                <a:cs typeface="Century Schoolbook"/>
              </a:rPr>
              <a:t>in </a:t>
            </a:r>
            <a:r>
              <a:rPr sz="2400" dirty="0">
                <a:latin typeface="Century Schoolbook"/>
                <a:cs typeface="Century Schoolbook"/>
              </a:rPr>
              <a:t>different</a:t>
            </a:r>
            <a:r>
              <a:rPr sz="2400" spc="-5" dirty="0">
                <a:latin typeface="Century Schoolbook"/>
                <a:cs typeface="Century Schoolbook"/>
              </a:rPr>
              <a:t> </a:t>
            </a:r>
            <a:r>
              <a:rPr sz="2400" dirty="0">
                <a:latin typeface="Century Schoolbook"/>
                <a:cs typeface="Century Schoolbook"/>
              </a:rPr>
              <a:t>planes.</a:t>
            </a:r>
            <a:endParaRPr sz="2400">
              <a:latin typeface="Century Schoolbook"/>
              <a:cs typeface="Century Schoolboo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5" y="9525"/>
            <a:ext cx="9143999" cy="68579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9172" y="495998"/>
            <a:ext cx="6720205" cy="4687570"/>
          </a:xfrm>
          <a:prstGeom prst="rect">
            <a:avLst/>
          </a:prstGeom>
        </p:spPr>
        <p:txBody>
          <a:bodyPr vert="horz" wrap="square" lIns="0" tIns="12700" rIns="0" bIns="0" rtlCol="0">
            <a:spAutoFit/>
          </a:bodyPr>
          <a:lstStyle/>
          <a:p>
            <a:pPr marL="12700" algn="just">
              <a:lnSpc>
                <a:spcPct val="100000"/>
              </a:lnSpc>
              <a:spcBef>
                <a:spcPts val="100"/>
              </a:spcBef>
            </a:pPr>
            <a:r>
              <a:rPr sz="1800" spc="-10" dirty="0">
                <a:solidFill>
                  <a:srgbClr val="FF0000"/>
                </a:solidFill>
                <a:latin typeface="Century Schoolbook"/>
                <a:cs typeface="Century Schoolbook"/>
              </a:rPr>
              <a:t>Skew </a:t>
            </a:r>
            <a:r>
              <a:rPr sz="1800" spc="10" dirty="0">
                <a:solidFill>
                  <a:srgbClr val="FF0000"/>
                </a:solidFill>
                <a:latin typeface="Century Schoolbook"/>
                <a:cs typeface="Century Schoolbook"/>
              </a:rPr>
              <a:t>Lines </a:t>
            </a:r>
            <a:r>
              <a:rPr sz="1800" spc="15" dirty="0">
                <a:solidFill>
                  <a:srgbClr val="FF0000"/>
                </a:solidFill>
                <a:latin typeface="Century Schoolbook"/>
                <a:cs typeface="Century Schoolbook"/>
              </a:rPr>
              <a:t>in </a:t>
            </a:r>
            <a:r>
              <a:rPr sz="1800" spc="-5" dirty="0">
                <a:solidFill>
                  <a:srgbClr val="FF0000"/>
                </a:solidFill>
                <a:latin typeface="Century Schoolbook"/>
                <a:cs typeface="Century Schoolbook"/>
              </a:rPr>
              <a:t>3-D</a:t>
            </a:r>
            <a:r>
              <a:rPr sz="1800" spc="-100" dirty="0">
                <a:solidFill>
                  <a:srgbClr val="FF0000"/>
                </a:solidFill>
                <a:latin typeface="Century Schoolbook"/>
                <a:cs typeface="Century Schoolbook"/>
              </a:rPr>
              <a:t> </a:t>
            </a:r>
            <a:r>
              <a:rPr sz="1800" dirty="0">
                <a:solidFill>
                  <a:srgbClr val="FF0000"/>
                </a:solidFill>
                <a:latin typeface="Century Schoolbook"/>
                <a:cs typeface="Century Schoolbook"/>
              </a:rPr>
              <a:t>Geometry</a:t>
            </a:r>
            <a:endParaRPr sz="1800">
              <a:latin typeface="Century Schoolbook"/>
              <a:cs typeface="Century Schoolbook"/>
            </a:endParaRPr>
          </a:p>
          <a:p>
            <a:pPr>
              <a:lnSpc>
                <a:spcPct val="100000"/>
              </a:lnSpc>
              <a:spcBef>
                <a:spcPts val="30"/>
              </a:spcBef>
            </a:pPr>
            <a:endParaRPr sz="1800">
              <a:latin typeface="Times New Roman"/>
              <a:cs typeface="Times New Roman"/>
            </a:endParaRPr>
          </a:p>
          <a:p>
            <a:pPr marL="12700" marR="6985" algn="just">
              <a:lnSpc>
                <a:spcPct val="100899"/>
              </a:lnSpc>
            </a:pPr>
            <a:r>
              <a:rPr sz="1800" spc="5" dirty="0">
                <a:latin typeface="Century Schoolbook"/>
                <a:cs typeface="Century Schoolbook"/>
              </a:rPr>
              <a:t>In </a:t>
            </a:r>
            <a:r>
              <a:rPr sz="1800" spc="-5" dirty="0">
                <a:latin typeface="Century Schoolbook"/>
                <a:cs typeface="Century Schoolbook"/>
              </a:rPr>
              <a:t>three-dimensional </a:t>
            </a:r>
            <a:r>
              <a:rPr sz="1800" spc="-30" dirty="0">
                <a:latin typeface="Century Schoolbook"/>
                <a:cs typeface="Century Schoolbook"/>
              </a:rPr>
              <a:t>geometry, </a:t>
            </a:r>
            <a:r>
              <a:rPr sz="1800" spc="10" dirty="0">
                <a:latin typeface="Century Schoolbook"/>
                <a:cs typeface="Century Schoolbook"/>
              </a:rPr>
              <a:t>we </a:t>
            </a:r>
            <a:r>
              <a:rPr sz="1800" spc="-5" dirty="0">
                <a:latin typeface="Century Schoolbook"/>
                <a:cs typeface="Century Schoolbook"/>
              </a:rPr>
              <a:t>are </a:t>
            </a:r>
            <a:r>
              <a:rPr sz="1800" spc="-15" dirty="0">
                <a:latin typeface="Century Schoolbook"/>
                <a:cs typeface="Century Schoolbook"/>
              </a:rPr>
              <a:t>always </a:t>
            </a:r>
            <a:r>
              <a:rPr sz="1800" dirty="0">
                <a:latin typeface="Century Schoolbook"/>
                <a:cs typeface="Century Schoolbook"/>
              </a:rPr>
              <a:t>dealing </a:t>
            </a:r>
            <a:r>
              <a:rPr sz="1800" spc="5" dirty="0">
                <a:latin typeface="Century Schoolbook"/>
                <a:cs typeface="Century Schoolbook"/>
              </a:rPr>
              <a:t>with  </a:t>
            </a:r>
            <a:r>
              <a:rPr sz="1800" spc="-10" dirty="0">
                <a:latin typeface="Century Schoolbook"/>
                <a:cs typeface="Century Schoolbook"/>
              </a:rPr>
              <a:t>objects </a:t>
            </a:r>
            <a:r>
              <a:rPr sz="1800" spc="15" dirty="0">
                <a:latin typeface="Century Schoolbook"/>
                <a:cs typeface="Century Schoolbook"/>
              </a:rPr>
              <a:t>in </a:t>
            </a:r>
            <a:r>
              <a:rPr sz="1800" dirty="0">
                <a:latin typeface="Century Schoolbook"/>
                <a:cs typeface="Century Schoolbook"/>
              </a:rPr>
              <a:t>the </a:t>
            </a:r>
            <a:r>
              <a:rPr sz="1800" spc="-5" dirty="0">
                <a:latin typeface="Century Schoolbook"/>
                <a:cs typeface="Century Schoolbook"/>
              </a:rPr>
              <a:t>three-dimensional </a:t>
            </a:r>
            <a:r>
              <a:rPr sz="1800" spc="-10" dirty="0">
                <a:latin typeface="Century Schoolbook"/>
                <a:cs typeface="Century Schoolbook"/>
              </a:rPr>
              <a:t>Cartesian </a:t>
            </a:r>
            <a:r>
              <a:rPr sz="1800" dirty="0">
                <a:latin typeface="Century Schoolbook"/>
                <a:cs typeface="Century Schoolbook"/>
              </a:rPr>
              <a:t>space. </a:t>
            </a:r>
            <a:r>
              <a:rPr sz="1800" spc="10" dirty="0">
                <a:latin typeface="Century Schoolbook"/>
                <a:cs typeface="Century Schoolbook"/>
              </a:rPr>
              <a:t>One </a:t>
            </a:r>
            <a:r>
              <a:rPr sz="1800" spc="-5" dirty="0">
                <a:latin typeface="Century Schoolbook"/>
                <a:cs typeface="Century Schoolbook"/>
              </a:rPr>
              <a:t>of the  </a:t>
            </a:r>
            <a:r>
              <a:rPr sz="1800" spc="-10" dirty="0">
                <a:latin typeface="Century Schoolbook"/>
                <a:cs typeface="Century Schoolbook"/>
              </a:rPr>
              <a:t>key </a:t>
            </a:r>
            <a:r>
              <a:rPr sz="1800" dirty="0">
                <a:latin typeface="Century Schoolbook"/>
                <a:cs typeface="Century Schoolbook"/>
              </a:rPr>
              <a:t>elements </a:t>
            </a:r>
            <a:r>
              <a:rPr sz="1800" spc="-5" dirty="0">
                <a:latin typeface="Century Schoolbook"/>
                <a:cs typeface="Century Schoolbook"/>
              </a:rPr>
              <a:t>of three-dimensional geometry </a:t>
            </a:r>
            <a:r>
              <a:rPr sz="1800" spc="15" dirty="0">
                <a:latin typeface="Century Schoolbook"/>
                <a:cs typeface="Century Schoolbook"/>
              </a:rPr>
              <a:t>is </a:t>
            </a:r>
            <a:r>
              <a:rPr sz="1800" dirty="0">
                <a:latin typeface="Century Schoolbook"/>
                <a:cs typeface="Century Schoolbook"/>
              </a:rPr>
              <a:t>the </a:t>
            </a:r>
            <a:r>
              <a:rPr sz="1800" spc="-10" dirty="0">
                <a:latin typeface="Century Schoolbook"/>
                <a:cs typeface="Century Schoolbook"/>
              </a:rPr>
              <a:t>straight  </a:t>
            </a:r>
            <a:r>
              <a:rPr sz="1800" spc="15" dirty="0">
                <a:latin typeface="Century Schoolbook"/>
                <a:cs typeface="Century Schoolbook"/>
              </a:rPr>
              <a:t>line, </a:t>
            </a:r>
            <a:r>
              <a:rPr sz="1800" spc="-5" dirty="0">
                <a:latin typeface="Century Schoolbook"/>
                <a:cs typeface="Century Schoolbook"/>
              </a:rPr>
              <a:t>also </a:t>
            </a:r>
            <a:r>
              <a:rPr sz="1800" spc="-10" dirty="0">
                <a:latin typeface="Century Schoolbook"/>
                <a:cs typeface="Century Schoolbook"/>
              </a:rPr>
              <a:t>sometimes </a:t>
            </a:r>
            <a:r>
              <a:rPr sz="1800" spc="5" dirty="0">
                <a:latin typeface="Century Schoolbook"/>
                <a:cs typeface="Century Schoolbook"/>
              </a:rPr>
              <a:t>simply </a:t>
            </a:r>
            <a:r>
              <a:rPr sz="1800" spc="10" dirty="0">
                <a:latin typeface="Century Schoolbook"/>
                <a:cs typeface="Century Schoolbook"/>
              </a:rPr>
              <a:t>referred </a:t>
            </a:r>
            <a:r>
              <a:rPr sz="1800" spc="-15" dirty="0">
                <a:latin typeface="Century Schoolbook"/>
                <a:cs typeface="Century Schoolbook"/>
              </a:rPr>
              <a:t>to as </a:t>
            </a:r>
            <a:r>
              <a:rPr sz="1800" dirty="0">
                <a:latin typeface="Century Schoolbook"/>
                <a:cs typeface="Century Schoolbook"/>
              </a:rPr>
              <a:t>a</a:t>
            </a:r>
            <a:r>
              <a:rPr sz="1800" spc="-90" dirty="0">
                <a:latin typeface="Century Schoolbook"/>
                <a:cs typeface="Century Schoolbook"/>
              </a:rPr>
              <a:t> </a:t>
            </a:r>
            <a:r>
              <a:rPr sz="1800" spc="15" dirty="0">
                <a:latin typeface="Century Schoolbook"/>
                <a:cs typeface="Century Schoolbook"/>
              </a:rPr>
              <a:t>line.</a:t>
            </a:r>
            <a:endParaRPr sz="1800">
              <a:latin typeface="Century Schoolbook"/>
              <a:cs typeface="Century Schoolbook"/>
            </a:endParaRPr>
          </a:p>
          <a:p>
            <a:pPr>
              <a:lnSpc>
                <a:spcPct val="100000"/>
              </a:lnSpc>
              <a:spcBef>
                <a:spcPts val="35"/>
              </a:spcBef>
            </a:pPr>
            <a:endParaRPr sz="1800">
              <a:latin typeface="Times New Roman"/>
              <a:cs typeface="Times New Roman"/>
            </a:endParaRPr>
          </a:p>
          <a:p>
            <a:pPr marL="12700" marR="5080" algn="just">
              <a:lnSpc>
                <a:spcPct val="100800"/>
              </a:lnSpc>
            </a:pPr>
            <a:r>
              <a:rPr sz="1800" spc="5" dirty="0">
                <a:latin typeface="Century Schoolbook"/>
                <a:cs typeface="Century Schoolbook"/>
              </a:rPr>
              <a:t>There </a:t>
            </a:r>
            <a:r>
              <a:rPr sz="1800" spc="-5" dirty="0">
                <a:latin typeface="Century Schoolbook"/>
                <a:cs typeface="Century Schoolbook"/>
              </a:rPr>
              <a:t>can </a:t>
            </a:r>
            <a:r>
              <a:rPr sz="1800" spc="-15" dirty="0">
                <a:latin typeface="Century Schoolbook"/>
                <a:cs typeface="Century Schoolbook"/>
              </a:rPr>
              <a:t>be </a:t>
            </a:r>
            <a:r>
              <a:rPr sz="1800" spc="-5" dirty="0">
                <a:latin typeface="Century Schoolbook"/>
                <a:cs typeface="Century Schoolbook"/>
              </a:rPr>
              <a:t>various </a:t>
            </a:r>
            <a:r>
              <a:rPr sz="1800" dirty="0">
                <a:latin typeface="Century Schoolbook"/>
                <a:cs typeface="Century Schoolbook"/>
              </a:rPr>
              <a:t>ways </a:t>
            </a:r>
            <a:r>
              <a:rPr sz="1800" spc="15" dirty="0">
                <a:latin typeface="Century Schoolbook"/>
                <a:cs typeface="Century Schoolbook"/>
              </a:rPr>
              <a:t>in </a:t>
            </a:r>
            <a:r>
              <a:rPr sz="1800" dirty="0">
                <a:latin typeface="Century Schoolbook"/>
                <a:cs typeface="Century Schoolbook"/>
              </a:rPr>
              <a:t>which </a:t>
            </a:r>
            <a:r>
              <a:rPr sz="1800" spc="-5" dirty="0">
                <a:latin typeface="Century Schoolbook"/>
                <a:cs typeface="Century Schoolbook"/>
              </a:rPr>
              <a:t>two </a:t>
            </a:r>
            <a:r>
              <a:rPr sz="1800" dirty="0">
                <a:latin typeface="Century Schoolbook"/>
                <a:cs typeface="Century Schoolbook"/>
              </a:rPr>
              <a:t>lines </a:t>
            </a:r>
            <a:r>
              <a:rPr sz="1800" spc="-5" dirty="0">
                <a:latin typeface="Century Schoolbook"/>
                <a:cs typeface="Century Schoolbook"/>
              </a:rPr>
              <a:t>are </a:t>
            </a:r>
            <a:r>
              <a:rPr sz="1800" dirty="0">
                <a:latin typeface="Century Schoolbook"/>
                <a:cs typeface="Century Schoolbook"/>
              </a:rPr>
              <a:t>related </a:t>
            </a:r>
            <a:r>
              <a:rPr sz="1800" spc="30" dirty="0">
                <a:latin typeface="Century Schoolbook"/>
                <a:cs typeface="Century Schoolbook"/>
              </a:rPr>
              <a:t>in  </a:t>
            </a:r>
            <a:r>
              <a:rPr sz="1800" spc="-5" dirty="0">
                <a:latin typeface="Century Schoolbook"/>
                <a:cs typeface="Century Schoolbook"/>
              </a:rPr>
              <a:t>the three-dimensional </a:t>
            </a:r>
            <a:r>
              <a:rPr sz="1800" spc="-15" dirty="0">
                <a:latin typeface="Century Schoolbook"/>
                <a:cs typeface="Century Schoolbook"/>
              </a:rPr>
              <a:t>space. </a:t>
            </a:r>
            <a:r>
              <a:rPr sz="1800" spc="10" dirty="0">
                <a:latin typeface="Century Schoolbook"/>
                <a:cs typeface="Century Schoolbook"/>
              </a:rPr>
              <a:t>Our </a:t>
            </a:r>
            <a:r>
              <a:rPr sz="1800" spc="-10" dirty="0">
                <a:latin typeface="Century Schoolbook"/>
                <a:cs typeface="Century Schoolbook"/>
              </a:rPr>
              <a:t>focus </a:t>
            </a:r>
            <a:r>
              <a:rPr sz="1800" spc="15" dirty="0">
                <a:latin typeface="Century Schoolbook"/>
                <a:cs typeface="Century Schoolbook"/>
              </a:rPr>
              <a:t>in </a:t>
            </a:r>
            <a:r>
              <a:rPr sz="1800" dirty="0">
                <a:latin typeface="Century Schoolbook"/>
                <a:cs typeface="Century Schoolbook"/>
              </a:rPr>
              <a:t>the </a:t>
            </a:r>
            <a:r>
              <a:rPr sz="1800" spc="-5" dirty="0">
                <a:latin typeface="Century Schoolbook"/>
                <a:cs typeface="Century Schoolbook"/>
              </a:rPr>
              <a:t>following </a:t>
            </a:r>
            <a:r>
              <a:rPr sz="1800" dirty="0">
                <a:latin typeface="Century Schoolbook"/>
                <a:cs typeface="Century Schoolbook"/>
              </a:rPr>
              <a:t>section  shall </a:t>
            </a:r>
            <a:r>
              <a:rPr sz="1800" spc="-15" dirty="0">
                <a:latin typeface="Century Schoolbook"/>
                <a:cs typeface="Century Schoolbook"/>
              </a:rPr>
              <a:t>be </a:t>
            </a:r>
            <a:r>
              <a:rPr sz="1800" spc="-5" dirty="0">
                <a:latin typeface="Century Schoolbook"/>
                <a:cs typeface="Century Schoolbook"/>
              </a:rPr>
              <a:t>on </a:t>
            </a:r>
            <a:r>
              <a:rPr sz="1800" spc="-10" dirty="0">
                <a:latin typeface="Century Schoolbook"/>
                <a:cs typeface="Century Schoolbook"/>
              </a:rPr>
              <a:t>skew </a:t>
            </a:r>
            <a:r>
              <a:rPr sz="1800" dirty="0">
                <a:latin typeface="Century Schoolbook"/>
                <a:cs typeface="Century Schoolbook"/>
              </a:rPr>
              <a:t>lines. </a:t>
            </a:r>
            <a:r>
              <a:rPr sz="1800" spc="5" dirty="0">
                <a:latin typeface="Century Schoolbook"/>
                <a:cs typeface="Century Schoolbook"/>
              </a:rPr>
              <a:t>The </a:t>
            </a:r>
            <a:r>
              <a:rPr sz="1800" dirty="0">
                <a:latin typeface="Century Schoolbook"/>
                <a:cs typeface="Century Schoolbook"/>
              </a:rPr>
              <a:t>objective </a:t>
            </a:r>
            <a:r>
              <a:rPr sz="1800" spc="15" dirty="0">
                <a:latin typeface="Century Schoolbook"/>
                <a:cs typeface="Century Schoolbook"/>
              </a:rPr>
              <a:t>is </a:t>
            </a:r>
            <a:r>
              <a:rPr sz="1800" spc="-15" dirty="0">
                <a:latin typeface="Century Schoolbook"/>
                <a:cs typeface="Century Schoolbook"/>
              </a:rPr>
              <a:t>to </a:t>
            </a:r>
            <a:r>
              <a:rPr sz="1800" spc="-10" dirty="0">
                <a:latin typeface="Century Schoolbook"/>
                <a:cs typeface="Century Schoolbook"/>
              </a:rPr>
              <a:t>find </a:t>
            </a:r>
            <a:r>
              <a:rPr sz="1800" spc="-20" dirty="0">
                <a:latin typeface="Century Schoolbook"/>
                <a:cs typeface="Century Schoolbook"/>
              </a:rPr>
              <a:t>out </a:t>
            </a:r>
            <a:r>
              <a:rPr sz="1800" spc="5" dirty="0">
                <a:latin typeface="Century Schoolbook"/>
                <a:cs typeface="Century Schoolbook"/>
              </a:rPr>
              <a:t>how </a:t>
            </a:r>
            <a:r>
              <a:rPr sz="1800" spc="-30" dirty="0">
                <a:latin typeface="Century Schoolbook"/>
                <a:cs typeface="Century Schoolbook"/>
              </a:rPr>
              <a:t>to  </a:t>
            </a:r>
            <a:r>
              <a:rPr sz="1800" spc="-5" dirty="0">
                <a:latin typeface="Century Schoolbook"/>
                <a:cs typeface="Century Schoolbook"/>
              </a:rPr>
              <a:t>measure the </a:t>
            </a:r>
            <a:r>
              <a:rPr sz="1800" spc="5" dirty="0">
                <a:latin typeface="Century Schoolbook"/>
                <a:cs typeface="Century Schoolbook"/>
              </a:rPr>
              <a:t>distance </a:t>
            </a:r>
            <a:r>
              <a:rPr sz="1800" spc="-5" dirty="0">
                <a:latin typeface="Century Schoolbook"/>
                <a:cs typeface="Century Schoolbook"/>
              </a:rPr>
              <a:t>between </a:t>
            </a:r>
            <a:r>
              <a:rPr sz="1800" spc="10" dirty="0">
                <a:latin typeface="Century Schoolbook"/>
                <a:cs typeface="Century Schoolbook"/>
              </a:rPr>
              <a:t>such </a:t>
            </a:r>
            <a:r>
              <a:rPr sz="1800" spc="-10" dirty="0">
                <a:latin typeface="Century Schoolbook"/>
                <a:cs typeface="Century Schoolbook"/>
              </a:rPr>
              <a:t>skew</a:t>
            </a:r>
            <a:r>
              <a:rPr sz="1800" spc="-20" dirty="0">
                <a:latin typeface="Century Schoolbook"/>
                <a:cs typeface="Century Schoolbook"/>
              </a:rPr>
              <a:t> </a:t>
            </a:r>
            <a:r>
              <a:rPr sz="1800" spc="10" dirty="0">
                <a:latin typeface="Century Schoolbook"/>
                <a:cs typeface="Century Schoolbook"/>
              </a:rPr>
              <a:t>lines.</a:t>
            </a:r>
            <a:endParaRPr sz="1800">
              <a:latin typeface="Century Schoolbook"/>
              <a:cs typeface="Century Schoolbook"/>
            </a:endParaRPr>
          </a:p>
          <a:p>
            <a:pPr>
              <a:lnSpc>
                <a:spcPct val="100000"/>
              </a:lnSpc>
              <a:spcBef>
                <a:spcPts val="50"/>
              </a:spcBef>
            </a:pPr>
            <a:endParaRPr sz="1800">
              <a:latin typeface="Times New Roman"/>
              <a:cs typeface="Times New Roman"/>
            </a:endParaRPr>
          </a:p>
          <a:p>
            <a:pPr marL="12700" marR="5715" algn="just">
              <a:lnSpc>
                <a:spcPct val="100000"/>
              </a:lnSpc>
            </a:pPr>
            <a:r>
              <a:rPr sz="1800" dirty="0">
                <a:latin typeface="Century Schoolbook"/>
                <a:cs typeface="Century Schoolbook"/>
              </a:rPr>
              <a:t>Note </a:t>
            </a:r>
            <a:r>
              <a:rPr sz="1800" spc="-10" dirty="0">
                <a:latin typeface="Century Schoolbook"/>
                <a:cs typeface="Century Schoolbook"/>
              </a:rPr>
              <a:t>that </a:t>
            </a:r>
            <a:r>
              <a:rPr sz="1800" spc="15" dirty="0">
                <a:latin typeface="Century Schoolbook"/>
                <a:cs typeface="Century Schoolbook"/>
              </a:rPr>
              <a:t>in </a:t>
            </a:r>
            <a:r>
              <a:rPr sz="1800" spc="-5" dirty="0">
                <a:latin typeface="Century Schoolbook"/>
                <a:cs typeface="Century Schoolbook"/>
              </a:rPr>
              <a:t>case the two </a:t>
            </a:r>
            <a:r>
              <a:rPr sz="1800" spc="-10" dirty="0">
                <a:latin typeface="Century Schoolbook"/>
                <a:cs typeface="Century Schoolbook"/>
              </a:rPr>
              <a:t>skew </a:t>
            </a:r>
            <a:r>
              <a:rPr sz="1800" dirty="0">
                <a:latin typeface="Century Schoolbook"/>
                <a:cs typeface="Century Schoolbook"/>
              </a:rPr>
              <a:t>lines </a:t>
            </a:r>
            <a:r>
              <a:rPr sz="1800" spc="-5" dirty="0">
                <a:latin typeface="Century Schoolbook"/>
                <a:cs typeface="Century Schoolbook"/>
              </a:rPr>
              <a:t>are intersecting, the  shortest </a:t>
            </a:r>
            <a:r>
              <a:rPr sz="1800" dirty="0">
                <a:latin typeface="Century Schoolbook"/>
                <a:cs typeface="Century Schoolbook"/>
              </a:rPr>
              <a:t>distance </a:t>
            </a:r>
            <a:r>
              <a:rPr sz="1800" spc="-5" dirty="0">
                <a:latin typeface="Century Schoolbook"/>
                <a:cs typeface="Century Schoolbook"/>
              </a:rPr>
              <a:t>between </a:t>
            </a:r>
            <a:r>
              <a:rPr sz="1800" dirty="0">
                <a:latin typeface="Century Schoolbook"/>
                <a:cs typeface="Century Schoolbook"/>
              </a:rPr>
              <a:t>them </a:t>
            </a:r>
            <a:r>
              <a:rPr sz="1800" spc="-5" dirty="0">
                <a:latin typeface="Century Schoolbook"/>
                <a:cs typeface="Century Schoolbook"/>
              </a:rPr>
              <a:t>must necessarily </a:t>
            </a:r>
            <a:r>
              <a:rPr sz="1800" spc="-15" dirty="0">
                <a:latin typeface="Century Schoolbook"/>
                <a:cs typeface="Century Schoolbook"/>
              </a:rPr>
              <a:t>be </a:t>
            </a:r>
            <a:r>
              <a:rPr sz="1800" spc="10" dirty="0">
                <a:latin typeface="Century Schoolbook"/>
                <a:cs typeface="Century Schoolbook"/>
              </a:rPr>
              <a:t>zero. </a:t>
            </a:r>
            <a:r>
              <a:rPr sz="1800" spc="5" dirty="0">
                <a:latin typeface="Century Schoolbook"/>
                <a:cs typeface="Century Schoolbook"/>
              </a:rPr>
              <a:t>The  </a:t>
            </a:r>
            <a:r>
              <a:rPr sz="1800" spc="-5" dirty="0">
                <a:latin typeface="Century Schoolbook"/>
                <a:cs typeface="Century Schoolbook"/>
              </a:rPr>
              <a:t>other cases are </a:t>
            </a:r>
            <a:r>
              <a:rPr sz="1800" spc="-10" dirty="0">
                <a:latin typeface="Century Schoolbook"/>
                <a:cs typeface="Century Schoolbook"/>
              </a:rPr>
              <a:t>that </a:t>
            </a:r>
            <a:r>
              <a:rPr sz="1800" spc="-5" dirty="0">
                <a:latin typeface="Century Schoolbook"/>
                <a:cs typeface="Century Schoolbook"/>
              </a:rPr>
              <a:t>of parallel </a:t>
            </a:r>
            <a:r>
              <a:rPr sz="1800" dirty="0">
                <a:latin typeface="Century Schoolbook"/>
                <a:cs typeface="Century Schoolbook"/>
              </a:rPr>
              <a:t>lines </a:t>
            </a:r>
            <a:r>
              <a:rPr sz="1800" spc="-5" dirty="0">
                <a:latin typeface="Century Schoolbook"/>
                <a:cs typeface="Century Schoolbook"/>
              </a:rPr>
              <a:t>and </a:t>
            </a:r>
            <a:r>
              <a:rPr sz="1800" spc="-10" dirty="0">
                <a:latin typeface="Century Schoolbook"/>
                <a:cs typeface="Century Schoolbook"/>
              </a:rPr>
              <a:t>skew </a:t>
            </a:r>
            <a:r>
              <a:rPr sz="1800" dirty="0">
                <a:latin typeface="Century Schoolbook"/>
                <a:cs typeface="Century Schoolbook"/>
              </a:rPr>
              <a:t>lines. </a:t>
            </a:r>
            <a:r>
              <a:rPr sz="1800" spc="-10" dirty="0">
                <a:latin typeface="Century Schoolbook"/>
                <a:cs typeface="Century Schoolbook"/>
              </a:rPr>
              <a:t>Skew  </a:t>
            </a:r>
            <a:r>
              <a:rPr sz="1800" spc="10" dirty="0">
                <a:latin typeface="Century Schoolbook"/>
                <a:cs typeface="Century Schoolbook"/>
              </a:rPr>
              <a:t>Lines </a:t>
            </a:r>
            <a:r>
              <a:rPr sz="1800" spc="-5" dirty="0">
                <a:latin typeface="Century Schoolbook"/>
                <a:cs typeface="Century Schoolbook"/>
              </a:rPr>
              <a:t>are </a:t>
            </a:r>
            <a:r>
              <a:rPr sz="1800" spc="-30" dirty="0">
                <a:latin typeface="Century Schoolbook"/>
                <a:cs typeface="Century Schoolbook"/>
              </a:rPr>
              <a:t>basically, </a:t>
            </a:r>
            <a:r>
              <a:rPr sz="1800" dirty="0">
                <a:latin typeface="Century Schoolbook"/>
                <a:cs typeface="Century Schoolbook"/>
              </a:rPr>
              <a:t>lines </a:t>
            </a:r>
            <a:r>
              <a:rPr sz="1800" spc="-10" dirty="0">
                <a:latin typeface="Century Schoolbook"/>
                <a:cs typeface="Century Schoolbook"/>
              </a:rPr>
              <a:t>that </a:t>
            </a:r>
            <a:r>
              <a:rPr sz="1800" spc="-5" dirty="0">
                <a:latin typeface="Century Schoolbook"/>
                <a:cs typeface="Century Schoolbook"/>
              </a:rPr>
              <a:t>neither </a:t>
            </a:r>
            <a:r>
              <a:rPr sz="1800" spc="5" dirty="0">
                <a:latin typeface="Century Schoolbook"/>
                <a:cs typeface="Century Schoolbook"/>
              </a:rPr>
              <a:t>intersect </a:t>
            </a:r>
            <a:r>
              <a:rPr sz="1800" spc="-20" dirty="0">
                <a:latin typeface="Century Schoolbook"/>
                <a:cs typeface="Century Schoolbook"/>
              </a:rPr>
              <a:t>each </a:t>
            </a:r>
            <a:r>
              <a:rPr sz="1800" dirty="0">
                <a:latin typeface="Century Schoolbook"/>
                <a:cs typeface="Century Schoolbook"/>
              </a:rPr>
              <a:t>other </a:t>
            </a:r>
            <a:r>
              <a:rPr sz="1800" spc="5" dirty="0">
                <a:latin typeface="Century Schoolbook"/>
                <a:cs typeface="Century Schoolbook"/>
              </a:rPr>
              <a:t>nor  </a:t>
            </a:r>
            <a:r>
              <a:rPr sz="1800" spc="-5" dirty="0">
                <a:latin typeface="Century Schoolbook"/>
                <a:cs typeface="Century Schoolbook"/>
              </a:rPr>
              <a:t>are </a:t>
            </a:r>
            <a:r>
              <a:rPr sz="1800" dirty="0">
                <a:latin typeface="Century Schoolbook"/>
                <a:cs typeface="Century Schoolbook"/>
              </a:rPr>
              <a:t>they parallel </a:t>
            </a:r>
            <a:r>
              <a:rPr sz="1800" spc="-15" dirty="0">
                <a:latin typeface="Century Schoolbook"/>
                <a:cs typeface="Century Schoolbook"/>
              </a:rPr>
              <a:t>to </a:t>
            </a:r>
            <a:r>
              <a:rPr sz="1800" spc="-5" dirty="0">
                <a:latin typeface="Century Schoolbook"/>
                <a:cs typeface="Century Schoolbook"/>
              </a:rPr>
              <a:t>each </a:t>
            </a:r>
            <a:r>
              <a:rPr sz="1800" dirty="0">
                <a:latin typeface="Century Schoolbook"/>
                <a:cs typeface="Century Schoolbook"/>
              </a:rPr>
              <a:t>other </a:t>
            </a:r>
            <a:r>
              <a:rPr sz="1800" spc="15" dirty="0">
                <a:latin typeface="Century Schoolbook"/>
                <a:cs typeface="Century Schoolbook"/>
              </a:rPr>
              <a:t>in </a:t>
            </a:r>
            <a:r>
              <a:rPr sz="1800" dirty="0">
                <a:latin typeface="Century Schoolbook"/>
                <a:cs typeface="Century Schoolbook"/>
              </a:rPr>
              <a:t>the three-dimensional</a:t>
            </a:r>
            <a:r>
              <a:rPr sz="1800" spc="-180" dirty="0">
                <a:latin typeface="Century Schoolbook"/>
                <a:cs typeface="Century Schoolbook"/>
              </a:rPr>
              <a:t> </a:t>
            </a:r>
            <a:r>
              <a:rPr sz="1800" dirty="0">
                <a:latin typeface="Century Schoolbook"/>
                <a:cs typeface="Century Schoolbook"/>
              </a:rPr>
              <a:t>space.</a:t>
            </a:r>
            <a:endParaRPr sz="1800">
              <a:latin typeface="Century Schoolbook"/>
              <a:cs typeface="Century Schoolbook"/>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7537" y="638873"/>
            <a:ext cx="7792084" cy="2842895"/>
          </a:xfrm>
          <a:prstGeom prst="rect">
            <a:avLst/>
          </a:prstGeom>
        </p:spPr>
        <p:txBody>
          <a:bodyPr vert="horz" wrap="square" lIns="0" tIns="15875" rIns="0" bIns="0" rtlCol="0">
            <a:spAutoFit/>
          </a:bodyPr>
          <a:lstStyle/>
          <a:p>
            <a:pPr marR="11430" algn="ctr">
              <a:lnSpc>
                <a:spcPct val="100000"/>
              </a:lnSpc>
              <a:spcBef>
                <a:spcPts val="125"/>
              </a:spcBef>
            </a:pPr>
            <a:r>
              <a:rPr sz="2000" b="1" spc="10" dirty="0">
                <a:solidFill>
                  <a:srgbClr val="FF0000"/>
                </a:solidFill>
                <a:latin typeface="Times New Roman"/>
                <a:cs typeface="Times New Roman"/>
              </a:rPr>
              <a:t>SHORTEST</a:t>
            </a:r>
            <a:r>
              <a:rPr sz="2000" b="1" spc="-204" dirty="0">
                <a:solidFill>
                  <a:srgbClr val="FF0000"/>
                </a:solidFill>
                <a:latin typeface="Times New Roman"/>
                <a:cs typeface="Times New Roman"/>
              </a:rPr>
              <a:t> </a:t>
            </a:r>
            <a:r>
              <a:rPr sz="2000" b="1" spc="-5" dirty="0">
                <a:solidFill>
                  <a:srgbClr val="FF0000"/>
                </a:solidFill>
                <a:latin typeface="Times New Roman"/>
                <a:cs typeface="Times New Roman"/>
              </a:rPr>
              <a:t>DISTANCE</a:t>
            </a:r>
            <a:r>
              <a:rPr sz="2000" b="1" spc="-130" dirty="0">
                <a:solidFill>
                  <a:srgbClr val="FF0000"/>
                </a:solidFill>
                <a:latin typeface="Times New Roman"/>
                <a:cs typeface="Times New Roman"/>
              </a:rPr>
              <a:t> </a:t>
            </a:r>
            <a:r>
              <a:rPr sz="2000" b="1" spc="25" dirty="0">
                <a:solidFill>
                  <a:srgbClr val="FF0000"/>
                </a:solidFill>
                <a:latin typeface="Times New Roman"/>
                <a:cs typeface="Times New Roman"/>
              </a:rPr>
              <a:t>BETWEEN</a:t>
            </a:r>
            <a:r>
              <a:rPr sz="2000" b="1" spc="-170" dirty="0">
                <a:solidFill>
                  <a:srgbClr val="FF0000"/>
                </a:solidFill>
                <a:latin typeface="Times New Roman"/>
                <a:cs typeface="Times New Roman"/>
              </a:rPr>
              <a:t> </a:t>
            </a:r>
            <a:r>
              <a:rPr sz="2000" b="1" spc="20" dirty="0">
                <a:solidFill>
                  <a:srgbClr val="FF0000"/>
                </a:solidFill>
                <a:latin typeface="Times New Roman"/>
                <a:cs typeface="Times New Roman"/>
              </a:rPr>
              <a:t>SKEWLINES</a:t>
            </a:r>
            <a:endParaRPr sz="2000">
              <a:latin typeface="Times New Roman"/>
              <a:cs typeface="Times New Roman"/>
            </a:endParaRPr>
          </a:p>
          <a:p>
            <a:pPr>
              <a:lnSpc>
                <a:spcPct val="100000"/>
              </a:lnSpc>
            </a:pPr>
            <a:endParaRPr sz="2550">
              <a:latin typeface="Times New Roman"/>
              <a:cs typeface="Times New Roman"/>
            </a:endParaRPr>
          </a:p>
          <a:p>
            <a:pPr marL="12700" marR="5080" algn="just">
              <a:lnSpc>
                <a:spcPct val="100000"/>
              </a:lnSpc>
            </a:pPr>
            <a:r>
              <a:rPr sz="2000" dirty="0">
                <a:latin typeface="Century Schoolbook"/>
                <a:cs typeface="Century Schoolbook"/>
              </a:rPr>
              <a:t>The </a:t>
            </a:r>
            <a:r>
              <a:rPr sz="2000" spc="-10" dirty="0">
                <a:latin typeface="Century Schoolbook"/>
                <a:cs typeface="Century Schoolbook"/>
              </a:rPr>
              <a:t>shortest </a:t>
            </a:r>
            <a:r>
              <a:rPr sz="2000" spc="-5" dirty="0">
                <a:latin typeface="Century Schoolbook"/>
                <a:cs typeface="Century Schoolbook"/>
              </a:rPr>
              <a:t>distance </a:t>
            </a:r>
            <a:r>
              <a:rPr sz="2000" spc="-10" dirty="0">
                <a:latin typeface="Century Schoolbook"/>
                <a:cs typeface="Century Schoolbook"/>
              </a:rPr>
              <a:t>between </a:t>
            </a:r>
            <a:r>
              <a:rPr sz="2000" spc="10" dirty="0">
                <a:latin typeface="Century Schoolbook"/>
                <a:cs typeface="Century Schoolbook"/>
              </a:rPr>
              <a:t>skew </a:t>
            </a:r>
            <a:r>
              <a:rPr sz="2000" spc="-10" dirty="0">
                <a:latin typeface="Century Schoolbook"/>
                <a:cs typeface="Century Schoolbook"/>
              </a:rPr>
              <a:t>lines is equal to </a:t>
            </a:r>
            <a:r>
              <a:rPr sz="2000" spc="10" dirty="0">
                <a:latin typeface="Century Schoolbook"/>
                <a:cs typeface="Century Schoolbook"/>
              </a:rPr>
              <a:t>the </a:t>
            </a:r>
            <a:r>
              <a:rPr sz="2000" spc="5" dirty="0">
                <a:latin typeface="Century Schoolbook"/>
                <a:cs typeface="Century Schoolbook"/>
              </a:rPr>
              <a:t>length </a:t>
            </a:r>
            <a:r>
              <a:rPr sz="2000" spc="45" dirty="0">
                <a:latin typeface="Century Schoolbook"/>
                <a:cs typeface="Century Schoolbook"/>
              </a:rPr>
              <a:t>of  </a:t>
            </a:r>
            <a:r>
              <a:rPr sz="2000" spc="35" dirty="0">
                <a:latin typeface="Century Schoolbook"/>
                <a:cs typeface="Century Schoolbook"/>
              </a:rPr>
              <a:t>the</a:t>
            </a:r>
            <a:r>
              <a:rPr sz="2000" spc="-150" dirty="0">
                <a:latin typeface="Century Schoolbook"/>
                <a:cs typeface="Century Schoolbook"/>
              </a:rPr>
              <a:t> </a:t>
            </a:r>
            <a:r>
              <a:rPr sz="2000" spc="15" dirty="0">
                <a:latin typeface="Century Schoolbook"/>
                <a:cs typeface="Century Schoolbook"/>
              </a:rPr>
              <a:t>perpendicular</a:t>
            </a:r>
            <a:r>
              <a:rPr sz="2000" spc="-160" dirty="0">
                <a:latin typeface="Century Schoolbook"/>
                <a:cs typeface="Century Schoolbook"/>
              </a:rPr>
              <a:t> </a:t>
            </a:r>
            <a:r>
              <a:rPr sz="2000" spc="20" dirty="0">
                <a:latin typeface="Century Schoolbook"/>
                <a:cs typeface="Century Schoolbook"/>
              </a:rPr>
              <a:t>between</a:t>
            </a:r>
            <a:r>
              <a:rPr sz="2000" spc="-210" dirty="0">
                <a:latin typeface="Century Schoolbook"/>
                <a:cs typeface="Century Schoolbook"/>
              </a:rPr>
              <a:t> </a:t>
            </a:r>
            <a:r>
              <a:rPr sz="2000" spc="35" dirty="0">
                <a:latin typeface="Century Schoolbook"/>
                <a:cs typeface="Century Schoolbook"/>
              </a:rPr>
              <a:t>the</a:t>
            </a:r>
            <a:r>
              <a:rPr sz="2000" spc="-145" dirty="0">
                <a:latin typeface="Century Schoolbook"/>
                <a:cs typeface="Century Schoolbook"/>
              </a:rPr>
              <a:t> </a:t>
            </a:r>
            <a:r>
              <a:rPr sz="2000" spc="25" dirty="0">
                <a:latin typeface="Century Schoolbook"/>
                <a:cs typeface="Century Schoolbook"/>
              </a:rPr>
              <a:t>two</a:t>
            </a:r>
            <a:r>
              <a:rPr sz="2000" spc="-145" dirty="0">
                <a:latin typeface="Century Schoolbook"/>
                <a:cs typeface="Century Schoolbook"/>
              </a:rPr>
              <a:t> </a:t>
            </a:r>
            <a:r>
              <a:rPr sz="2000" spc="35" dirty="0">
                <a:latin typeface="Century Schoolbook"/>
                <a:cs typeface="Century Schoolbook"/>
              </a:rPr>
              <a:t>lines.</a:t>
            </a:r>
            <a:endParaRPr sz="2000">
              <a:latin typeface="Century Schoolbook"/>
              <a:cs typeface="Century Schoolbook"/>
            </a:endParaRPr>
          </a:p>
          <a:p>
            <a:pPr marL="12700" marR="8890" algn="just">
              <a:lnSpc>
                <a:spcPct val="100000"/>
              </a:lnSpc>
              <a:spcBef>
                <a:spcPts val="10"/>
              </a:spcBef>
            </a:pPr>
            <a:r>
              <a:rPr sz="2000" spc="10" dirty="0">
                <a:latin typeface="Century Schoolbook"/>
                <a:cs typeface="Century Schoolbook"/>
              </a:rPr>
              <a:t>Look </a:t>
            </a:r>
            <a:r>
              <a:rPr sz="2000" spc="-30" dirty="0">
                <a:latin typeface="Century Schoolbook"/>
                <a:cs typeface="Century Schoolbook"/>
              </a:rPr>
              <a:t>at </a:t>
            </a:r>
            <a:r>
              <a:rPr sz="2000" spc="-15" dirty="0">
                <a:latin typeface="Century Schoolbook"/>
                <a:cs typeface="Century Schoolbook"/>
              </a:rPr>
              <a:t>the </a:t>
            </a:r>
            <a:r>
              <a:rPr sz="2000" spc="5" dirty="0">
                <a:latin typeface="Century Schoolbook"/>
                <a:cs typeface="Century Schoolbook"/>
              </a:rPr>
              <a:t>figure </a:t>
            </a:r>
            <a:r>
              <a:rPr sz="2000" spc="-50" dirty="0">
                <a:latin typeface="Century Schoolbook"/>
                <a:cs typeface="Century Schoolbook"/>
              </a:rPr>
              <a:t>below. </a:t>
            </a:r>
            <a:r>
              <a:rPr sz="2000" spc="-100" dirty="0">
                <a:latin typeface="Century Schoolbook"/>
                <a:cs typeface="Century Schoolbook"/>
              </a:rPr>
              <a:t>You </a:t>
            </a:r>
            <a:r>
              <a:rPr sz="2000" spc="-15" dirty="0">
                <a:latin typeface="Century Schoolbook"/>
                <a:cs typeface="Century Schoolbook"/>
              </a:rPr>
              <a:t>can </a:t>
            </a:r>
            <a:r>
              <a:rPr sz="2000" spc="10" dirty="0">
                <a:latin typeface="Century Schoolbook"/>
                <a:cs typeface="Century Schoolbook"/>
              </a:rPr>
              <a:t>see </a:t>
            </a:r>
            <a:r>
              <a:rPr sz="2000" dirty="0">
                <a:latin typeface="Century Schoolbook"/>
                <a:cs typeface="Century Schoolbook"/>
              </a:rPr>
              <a:t>two </a:t>
            </a:r>
            <a:r>
              <a:rPr sz="2000" spc="-10" dirty="0">
                <a:latin typeface="Century Schoolbook"/>
                <a:cs typeface="Century Schoolbook"/>
              </a:rPr>
              <a:t>lines </a:t>
            </a:r>
            <a:r>
              <a:rPr sz="2000" dirty="0">
                <a:latin typeface="Century Schoolbook"/>
                <a:cs typeface="Century Schoolbook"/>
              </a:rPr>
              <a:t>from </a:t>
            </a:r>
            <a:r>
              <a:rPr sz="2000" spc="-15" dirty="0">
                <a:latin typeface="Century Schoolbook"/>
                <a:cs typeface="Century Schoolbook"/>
              </a:rPr>
              <a:t>the </a:t>
            </a:r>
            <a:r>
              <a:rPr sz="2000" spc="10" dirty="0">
                <a:latin typeface="Century Schoolbook"/>
                <a:cs typeface="Century Schoolbook"/>
              </a:rPr>
              <a:t>three-  </a:t>
            </a:r>
            <a:r>
              <a:rPr sz="2000" spc="-5" dirty="0">
                <a:latin typeface="Century Schoolbook"/>
                <a:cs typeface="Century Schoolbook"/>
              </a:rPr>
              <a:t>dimensional Cartesian plane. </a:t>
            </a:r>
            <a:r>
              <a:rPr sz="2000" spc="30" dirty="0">
                <a:latin typeface="Century Schoolbook"/>
                <a:cs typeface="Century Schoolbook"/>
              </a:rPr>
              <a:t>As </a:t>
            </a:r>
            <a:r>
              <a:rPr sz="2000" spc="25" dirty="0">
                <a:latin typeface="Century Schoolbook"/>
                <a:cs typeface="Century Schoolbook"/>
              </a:rPr>
              <a:t>is </a:t>
            </a:r>
            <a:r>
              <a:rPr sz="2000" spc="-5" dirty="0">
                <a:latin typeface="Century Schoolbook"/>
                <a:cs typeface="Century Schoolbook"/>
              </a:rPr>
              <a:t>evident </a:t>
            </a:r>
            <a:r>
              <a:rPr sz="2000" dirty="0">
                <a:latin typeface="Century Schoolbook"/>
                <a:cs typeface="Century Schoolbook"/>
              </a:rPr>
              <a:t>from </a:t>
            </a:r>
            <a:r>
              <a:rPr sz="2000" spc="-15" dirty="0">
                <a:latin typeface="Century Schoolbook"/>
                <a:cs typeface="Century Schoolbook"/>
              </a:rPr>
              <a:t>the </a:t>
            </a:r>
            <a:r>
              <a:rPr sz="2000" u="sng" spc="-15" dirty="0">
                <a:solidFill>
                  <a:srgbClr val="D2601C"/>
                </a:solidFill>
                <a:uFill>
                  <a:solidFill>
                    <a:srgbClr val="D2601C"/>
                  </a:solidFill>
                </a:uFill>
                <a:latin typeface="Century Schoolbook"/>
                <a:cs typeface="Century Schoolbook"/>
                <a:hlinkClick r:id="rId2"/>
              </a:rPr>
              <a:t>figure</a:t>
            </a:r>
            <a:r>
              <a:rPr sz="2000" spc="-15" dirty="0">
                <a:latin typeface="Century Schoolbook"/>
                <a:cs typeface="Century Schoolbook"/>
              </a:rPr>
              <a:t>, </a:t>
            </a:r>
            <a:r>
              <a:rPr sz="2000" spc="10" dirty="0">
                <a:latin typeface="Century Schoolbook"/>
                <a:cs typeface="Century Schoolbook"/>
              </a:rPr>
              <a:t>the  </a:t>
            </a:r>
            <a:r>
              <a:rPr sz="2000" dirty="0">
                <a:latin typeface="Century Schoolbook"/>
                <a:cs typeface="Century Schoolbook"/>
              </a:rPr>
              <a:t>shortest distance between </a:t>
            </a:r>
            <a:r>
              <a:rPr sz="2000" spc="-15" dirty="0">
                <a:latin typeface="Century Schoolbook"/>
                <a:cs typeface="Century Schoolbook"/>
              </a:rPr>
              <a:t>the </a:t>
            </a:r>
            <a:r>
              <a:rPr sz="2000" spc="10" dirty="0">
                <a:latin typeface="Century Schoolbook"/>
                <a:cs typeface="Century Schoolbook"/>
              </a:rPr>
              <a:t>lines </a:t>
            </a:r>
            <a:r>
              <a:rPr sz="2000" spc="-10" dirty="0">
                <a:latin typeface="Century Schoolbook"/>
                <a:cs typeface="Century Schoolbook"/>
              </a:rPr>
              <a:t>is </a:t>
            </a:r>
            <a:r>
              <a:rPr sz="2000" spc="10" dirty="0">
                <a:latin typeface="Century Schoolbook"/>
                <a:cs typeface="Century Schoolbook"/>
              </a:rPr>
              <a:t>one </a:t>
            </a:r>
            <a:r>
              <a:rPr sz="2000" spc="-5" dirty="0">
                <a:latin typeface="Century Schoolbook"/>
                <a:cs typeface="Century Schoolbook"/>
              </a:rPr>
              <a:t>which </a:t>
            </a:r>
            <a:r>
              <a:rPr sz="2000" spc="25" dirty="0">
                <a:latin typeface="Century Schoolbook"/>
                <a:cs typeface="Century Schoolbook"/>
              </a:rPr>
              <a:t>is </a:t>
            </a:r>
            <a:r>
              <a:rPr sz="2000" dirty="0">
                <a:latin typeface="Century Schoolbook"/>
                <a:cs typeface="Century Schoolbook"/>
              </a:rPr>
              <a:t>perpendicular  </a:t>
            </a:r>
            <a:r>
              <a:rPr sz="2000" spc="25" dirty="0">
                <a:latin typeface="Century Schoolbook"/>
                <a:cs typeface="Century Schoolbook"/>
              </a:rPr>
              <a:t>to </a:t>
            </a:r>
            <a:r>
              <a:rPr sz="2000" spc="-10" dirty="0">
                <a:latin typeface="Century Schoolbook"/>
                <a:cs typeface="Century Schoolbook"/>
              </a:rPr>
              <a:t>both </a:t>
            </a:r>
            <a:r>
              <a:rPr sz="2000" spc="10" dirty="0">
                <a:latin typeface="Century Schoolbook"/>
                <a:cs typeface="Century Schoolbook"/>
              </a:rPr>
              <a:t>the </a:t>
            </a:r>
            <a:r>
              <a:rPr sz="2000" spc="-10" dirty="0">
                <a:latin typeface="Century Schoolbook"/>
                <a:cs typeface="Century Schoolbook"/>
              </a:rPr>
              <a:t>lines </a:t>
            </a:r>
            <a:r>
              <a:rPr sz="2000" spc="-30" dirty="0">
                <a:latin typeface="Century Schoolbook"/>
                <a:cs typeface="Century Schoolbook"/>
              </a:rPr>
              <a:t>as </a:t>
            </a:r>
            <a:r>
              <a:rPr sz="2000" spc="-5" dirty="0">
                <a:latin typeface="Century Schoolbook"/>
                <a:cs typeface="Century Schoolbook"/>
              </a:rPr>
              <a:t>compared </a:t>
            </a:r>
            <a:r>
              <a:rPr sz="2000" spc="25" dirty="0">
                <a:latin typeface="Century Schoolbook"/>
                <a:cs typeface="Century Schoolbook"/>
              </a:rPr>
              <a:t>to </a:t>
            </a:r>
            <a:r>
              <a:rPr sz="2000" spc="-5" dirty="0">
                <a:latin typeface="Century Schoolbook"/>
                <a:cs typeface="Century Schoolbook"/>
              </a:rPr>
              <a:t>any </a:t>
            </a:r>
            <a:r>
              <a:rPr sz="2000" spc="10" dirty="0">
                <a:latin typeface="Century Schoolbook"/>
                <a:cs typeface="Century Schoolbook"/>
              </a:rPr>
              <a:t>other </a:t>
            </a:r>
            <a:r>
              <a:rPr sz="2000" spc="-10" dirty="0">
                <a:latin typeface="Century Schoolbook"/>
                <a:cs typeface="Century Schoolbook"/>
              </a:rPr>
              <a:t>lines </a:t>
            </a:r>
            <a:r>
              <a:rPr sz="2000" spc="5" dirty="0">
                <a:latin typeface="Century Schoolbook"/>
                <a:cs typeface="Century Schoolbook"/>
              </a:rPr>
              <a:t>that </a:t>
            </a:r>
            <a:r>
              <a:rPr sz="2000" spc="-15" dirty="0">
                <a:latin typeface="Century Schoolbook"/>
                <a:cs typeface="Century Schoolbook"/>
              </a:rPr>
              <a:t>joins </a:t>
            </a:r>
            <a:r>
              <a:rPr sz="2000" spc="5" dirty="0">
                <a:latin typeface="Century Schoolbook"/>
                <a:cs typeface="Century Schoolbook"/>
              </a:rPr>
              <a:t>these  </a:t>
            </a:r>
            <a:r>
              <a:rPr sz="2000" spc="25" dirty="0">
                <a:latin typeface="Century Schoolbook"/>
                <a:cs typeface="Century Schoolbook"/>
              </a:rPr>
              <a:t>two </a:t>
            </a:r>
            <a:r>
              <a:rPr sz="2000" spc="30" dirty="0">
                <a:latin typeface="Century Schoolbook"/>
                <a:cs typeface="Century Schoolbook"/>
              </a:rPr>
              <a:t>skew</a:t>
            </a:r>
            <a:r>
              <a:rPr sz="2000" spc="-285" dirty="0">
                <a:latin typeface="Century Schoolbook"/>
                <a:cs typeface="Century Schoolbook"/>
              </a:rPr>
              <a:t> </a:t>
            </a:r>
            <a:r>
              <a:rPr sz="2000" spc="35" dirty="0">
                <a:latin typeface="Century Schoolbook"/>
                <a:cs typeface="Century Schoolbook"/>
              </a:rPr>
              <a:t>lines.</a:t>
            </a:r>
            <a:endParaRPr sz="2000">
              <a:latin typeface="Century Schoolbook"/>
              <a:cs typeface="Century Schoolbook"/>
            </a:endParaRPr>
          </a:p>
        </p:txBody>
      </p:sp>
      <p:sp>
        <p:nvSpPr>
          <p:cNvPr id="3" name="object 3"/>
          <p:cNvSpPr/>
          <p:nvPr/>
        </p:nvSpPr>
        <p:spPr>
          <a:xfrm>
            <a:off x="2649033" y="3704730"/>
            <a:ext cx="3994111" cy="20769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147823"/>
            <a:ext cx="6542405" cy="847090"/>
          </a:xfrm>
          <a:prstGeom prst="rect">
            <a:avLst/>
          </a:prstGeom>
        </p:spPr>
        <p:txBody>
          <a:bodyPr vert="horz" wrap="square" lIns="0" tIns="90170" rIns="0" bIns="0" rtlCol="0">
            <a:spAutoFit/>
          </a:bodyPr>
          <a:lstStyle/>
          <a:p>
            <a:pPr marL="12700">
              <a:lnSpc>
                <a:spcPct val="100000"/>
              </a:lnSpc>
              <a:spcBef>
                <a:spcPts val="710"/>
              </a:spcBef>
            </a:pPr>
            <a:r>
              <a:rPr sz="2450" spc="20" dirty="0"/>
              <a:t>F</a:t>
            </a:r>
            <a:r>
              <a:rPr sz="2000" spc="20" dirty="0"/>
              <a:t>ORMULA</a:t>
            </a:r>
            <a:r>
              <a:rPr sz="2450" spc="20" dirty="0"/>
              <a:t>: </a:t>
            </a:r>
            <a:r>
              <a:rPr sz="2000" spc="15" dirty="0"/>
              <a:t>TO FIND DISTANCE </a:t>
            </a:r>
            <a:r>
              <a:rPr sz="2000" spc="10" dirty="0"/>
              <a:t>BETWEEN</a:t>
            </a:r>
            <a:r>
              <a:rPr sz="2000" spc="-30" dirty="0"/>
              <a:t> </a:t>
            </a:r>
            <a:r>
              <a:rPr sz="2000" spc="25" dirty="0"/>
              <a:t>SKEW</a:t>
            </a:r>
            <a:endParaRPr sz="2000"/>
          </a:p>
          <a:p>
            <a:pPr marL="12700">
              <a:lnSpc>
                <a:spcPct val="100000"/>
              </a:lnSpc>
              <a:spcBef>
                <a:spcPts val="509"/>
              </a:spcBef>
            </a:pPr>
            <a:r>
              <a:rPr sz="2000" spc="25" dirty="0"/>
              <a:t>LINES</a:t>
            </a:r>
            <a:endParaRPr sz="2000"/>
          </a:p>
        </p:txBody>
      </p:sp>
      <p:sp>
        <p:nvSpPr>
          <p:cNvPr id="3" name="object 3"/>
          <p:cNvSpPr/>
          <p:nvPr/>
        </p:nvSpPr>
        <p:spPr>
          <a:xfrm>
            <a:off x="1000125" y="1685925"/>
            <a:ext cx="6400800" cy="3810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337" y="999807"/>
            <a:ext cx="6522084" cy="2720975"/>
          </a:xfrm>
          <a:prstGeom prst="rect">
            <a:avLst/>
          </a:prstGeom>
        </p:spPr>
        <p:txBody>
          <a:bodyPr vert="horz" wrap="square" lIns="0" tIns="12700" rIns="0" bIns="0" rtlCol="0">
            <a:spAutoFit/>
          </a:bodyPr>
          <a:lstStyle/>
          <a:p>
            <a:pPr marL="2387600">
              <a:lnSpc>
                <a:spcPct val="100000"/>
              </a:lnSpc>
              <a:spcBef>
                <a:spcPts val="100"/>
              </a:spcBef>
            </a:pPr>
            <a:r>
              <a:rPr sz="2400" spc="-10" dirty="0">
                <a:solidFill>
                  <a:srgbClr val="FF0000"/>
                </a:solidFill>
                <a:latin typeface="Century Schoolbook"/>
                <a:cs typeface="Century Schoolbook"/>
              </a:rPr>
              <a:t>INTRODUCTION</a:t>
            </a:r>
            <a:endParaRPr sz="2400">
              <a:latin typeface="Century Schoolbook"/>
              <a:cs typeface="Century Schoolbook"/>
            </a:endParaRPr>
          </a:p>
          <a:p>
            <a:pPr marL="288925" indent="-276860">
              <a:lnSpc>
                <a:spcPct val="100000"/>
              </a:lnSpc>
              <a:spcBef>
                <a:spcPts val="2165"/>
              </a:spcBef>
              <a:buClr>
                <a:srgbClr val="FD8537"/>
              </a:buClr>
              <a:buSzPct val="68750"/>
              <a:buFont typeface="Wingdings"/>
              <a:buChar char=""/>
              <a:tabLst>
                <a:tab pos="289560" algn="l"/>
                <a:tab pos="4312920" algn="l"/>
              </a:tabLst>
            </a:pPr>
            <a:r>
              <a:rPr sz="2400" dirty="0">
                <a:solidFill>
                  <a:srgbClr val="565F6C"/>
                </a:solidFill>
                <a:latin typeface="Century Schoolbook"/>
                <a:cs typeface="Century Schoolbook"/>
              </a:rPr>
              <a:t>Point </a:t>
            </a:r>
            <a:r>
              <a:rPr sz="2400" spc="5" dirty="0">
                <a:solidFill>
                  <a:srgbClr val="565F6C"/>
                </a:solidFill>
                <a:latin typeface="Century Schoolbook"/>
                <a:cs typeface="Century Schoolbook"/>
              </a:rPr>
              <a:t>:- </a:t>
            </a:r>
            <a:r>
              <a:rPr sz="2400" spc="-10" dirty="0">
                <a:solidFill>
                  <a:srgbClr val="565F6C"/>
                </a:solidFill>
                <a:latin typeface="Century Schoolbook"/>
                <a:cs typeface="Century Schoolbook"/>
              </a:rPr>
              <a:t>Indicates</a:t>
            </a:r>
            <a:r>
              <a:rPr sz="2400" spc="-20" dirty="0">
                <a:solidFill>
                  <a:srgbClr val="565F6C"/>
                </a:solidFill>
                <a:latin typeface="Century Schoolbook"/>
                <a:cs typeface="Century Schoolbook"/>
              </a:rPr>
              <a:t> </a:t>
            </a:r>
            <a:r>
              <a:rPr sz="2400" dirty="0">
                <a:latin typeface="Century Schoolbook"/>
                <a:cs typeface="Century Schoolbook"/>
              </a:rPr>
              <a:t>a</a:t>
            </a:r>
            <a:r>
              <a:rPr sz="2400" spc="30" dirty="0">
                <a:latin typeface="Century Schoolbook"/>
                <a:cs typeface="Century Schoolbook"/>
              </a:rPr>
              <a:t> </a:t>
            </a:r>
            <a:r>
              <a:rPr sz="2400" spc="-5" dirty="0">
                <a:latin typeface="Century Schoolbook"/>
                <a:cs typeface="Century Schoolbook"/>
              </a:rPr>
              <a:t>location	</a:t>
            </a:r>
            <a:r>
              <a:rPr sz="2400" spc="10" dirty="0">
                <a:latin typeface="Century Schoolbook"/>
                <a:cs typeface="Century Schoolbook"/>
              </a:rPr>
              <a:t>and has </a:t>
            </a:r>
            <a:r>
              <a:rPr sz="2400" spc="15" dirty="0">
                <a:latin typeface="Century Schoolbook"/>
                <a:cs typeface="Century Schoolbook"/>
              </a:rPr>
              <a:t>no</a:t>
            </a:r>
            <a:r>
              <a:rPr sz="2400" spc="-200" dirty="0">
                <a:latin typeface="Century Schoolbook"/>
                <a:cs typeface="Century Schoolbook"/>
              </a:rPr>
              <a:t> </a:t>
            </a:r>
            <a:r>
              <a:rPr sz="2400" spc="-10" dirty="0">
                <a:latin typeface="Century Schoolbook"/>
                <a:cs typeface="Century Schoolbook"/>
              </a:rPr>
              <a:t>size</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spc="-5" dirty="0">
                <a:latin typeface="Century Schoolbook"/>
                <a:cs typeface="Century Schoolbook"/>
              </a:rPr>
              <a:t>Segment </a:t>
            </a:r>
            <a:r>
              <a:rPr sz="2400" spc="5" dirty="0">
                <a:solidFill>
                  <a:srgbClr val="565F6C"/>
                </a:solidFill>
                <a:latin typeface="Century Schoolbook"/>
                <a:cs typeface="Century Schoolbook"/>
              </a:rPr>
              <a:t>:- </a:t>
            </a:r>
            <a:r>
              <a:rPr sz="2400" spc="-10" dirty="0">
                <a:solidFill>
                  <a:srgbClr val="565F6C"/>
                </a:solidFill>
                <a:latin typeface="Century Schoolbook"/>
                <a:cs typeface="Century Schoolbook"/>
              </a:rPr>
              <a:t>P</a:t>
            </a:r>
            <a:r>
              <a:rPr sz="2400" spc="-10" dirty="0">
                <a:latin typeface="Century Schoolbook"/>
                <a:cs typeface="Century Schoolbook"/>
              </a:rPr>
              <a:t>art </a:t>
            </a:r>
            <a:r>
              <a:rPr sz="2400" dirty="0">
                <a:latin typeface="Century Schoolbook"/>
                <a:cs typeface="Century Schoolbook"/>
              </a:rPr>
              <a:t>of a </a:t>
            </a:r>
            <a:r>
              <a:rPr sz="2400" spc="5" dirty="0">
                <a:latin typeface="Century Schoolbook"/>
                <a:cs typeface="Century Schoolbook"/>
              </a:rPr>
              <a:t>line </a:t>
            </a:r>
            <a:r>
              <a:rPr sz="2400" spc="-5" dirty="0">
                <a:latin typeface="Century Schoolbook"/>
                <a:cs typeface="Century Schoolbook"/>
              </a:rPr>
              <a:t>between </a:t>
            </a:r>
            <a:r>
              <a:rPr sz="2400" spc="-10" dirty="0">
                <a:latin typeface="Century Schoolbook"/>
                <a:cs typeface="Century Schoolbook"/>
              </a:rPr>
              <a:t>two</a:t>
            </a:r>
            <a:r>
              <a:rPr sz="2400" spc="-30" dirty="0">
                <a:latin typeface="Century Schoolbook"/>
                <a:cs typeface="Century Schoolbook"/>
              </a:rPr>
              <a:t> </a:t>
            </a:r>
            <a:r>
              <a:rPr sz="2400" spc="-10" dirty="0">
                <a:latin typeface="Century Schoolbook"/>
                <a:cs typeface="Century Schoolbook"/>
              </a:rPr>
              <a:t>points</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dirty="0">
                <a:latin typeface="Century Schoolbook"/>
                <a:cs typeface="Century Schoolbook"/>
              </a:rPr>
              <a:t>Plan</a:t>
            </a:r>
            <a:r>
              <a:rPr sz="2400" dirty="0">
                <a:solidFill>
                  <a:srgbClr val="565F6C"/>
                </a:solidFill>
                <a:latin typeface="Century Schoolbook"/>
                <a:cs typeface="Century Schoolbook"/>
              </a:rPr>
              <a:t>e:- </a:t>
            </a:r>
            <a:r>
              <a:rPr sz="2400" spc="-10" dirty="0">
                <a:latin typeface="Century Schoolbook"/>
                <a:cs typeface="Century Schoolbook"/>
              </a:rPr>
              <a:t>Represented </a:t>
            </a:r>
            <a:r>
              <a:rPr sz="2400" spc="5" dirty="0">
                <a:latin typeface="Century Schoolbook"/>
                <a:cs typeface="Century Schoolbook"/>
              </a:rPr>
              <a:t>by </a:t>
            </a:r>
            <a:r>
              <a:rPr sz="2400" dirty="0">
                <a:latin typeface="Century Schoolbook"/>
                <a:cs typeface="Century Schoolbook"/>
              </a:rPr>
              <a:t>a </a:t>
            </a:r>
            <a:r>
              <a:rPr sz="2400" spc="5" dirty="0">
                <a:latin typeface="Century Schoolbook"/>
                <a:cs typeface="Century Schoolbook"/>
              </a:rPr>
              <a:t>flat surface</a:t>
            </a:r>
            <a:r>
              <a:rPr sz="2400" spc="-180" dirty="0">
                <a:latin typeface="Century Schoolbook"/>
                <a:cs typeface="Century Schoolbook"/>
              </a:rPr>
              <a:t> </a:t>
            </a:r>
            <a:r>
              <a:rPr sz="2400" dirty="0">
                <a:latin typeface="Century Schoolbook"/>
                <a:cs typeface="Century Schoolbook"/>
              </a:rPr>
              <a:t>that</a:t>
            </a:r>
            <a:endParaRPr sz="2400">
              <a:latin typeface="Century Schoolbook"/>
              <a:cs typeface="Century Schoolbook"/>
            </a:endParaRPr>
          </a:p>
          <a:p>
            <a:pPr marL="288925">
              <a:lnSpc>
                <a:spcPct val="100000"/>
              </a:lnSpc>
              <a:spcBef>
                <a:spcPts val="50"/>
              </a:spcBef>
            </a:pPr>
            <a:r>
              <a:rPr sz="2400" spc="-10" dirty="0">
                <a:latin typeface="Century Schoolbook"/>
                <a:cs typeface="Century Schoolbook"/>
              </a:rPr>
              <a:t>extends </a:t>
            </a:r>
            <a:r>
              <a:rPr sz="2400" dirty="0">
                <a:latin typeface="Century Schoolbook"/>
                <a:cs typeface="Century Schoolbook"/>
              </a:rPr>
              <a:t>forever in all</a:t>
            </a:r>
            <a:r>
              <a:rPr sz="2400" spc="-50" dirty="0">
                <a:latin typeface="Century Schoolbook"/>
                <a:cs typeface="Century Schoolbook"/>
              </a:rPr>
              <a:t> </a:t>
            </a:r>
            <a:r>
              <a:rPr sz="2400" spc="-10" dirty="0">
                <a:latin typeface="Century Schoolbook"/>
                <a:cs typeface="Century Schoolbook"/>
              </a:rPr>
              <a:t>directions</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 pos="1146810" algn="l"/>
                <a:tab pos="1557020" algn="l"/>
                <a:tab pos="3530600" algn="l"/>
                <a:tab pos="4084320" algn="l"/>
                <a:tab pos="4474845" algn="l"/>
                <a:tab pos="5828665" algn="l"/>
              </a:tabLst>
            </a:pPr>
            <a:r>
              <a:rPr sz="2400" dirty="0">
                <a:latin typeface="Century Schoolbook"/>
                <a:cs typeface="Century Schoolbook"/>
              </a:rPr>
              <a:t>Line	</a:t>
            </a:r>
            <a:r>
              <a:rPr sz="2400" dirty="0">
                <a:solidFill>
                  <a:srgbClr val="565F6C"/>
                </a:solidFill>
                <a:latin typeface="Century Schoolbook"/>
                <a:cs typeface="Century Schoolbook"/>
              </a:rPr>
              <a:t>:-	</a:t>
            </a:r>
            <a:r>
              <a:rPr sz="2400" spc="-5" dirty="0">
                <a:latin typeface="Century Schoolbook"/>
                <a:cs typeface="Century Schoolbook"/>
              </a:rPr>
              <a:t>Represented	</a:t>
            </a:r>
            <a:r>
              <a:rPr sz="2400" spc="5" dirty="0">
                <a:latin typeface="Century Schoolbook"/>
                <a:cs typeface="Century Schoolbook"/>
              </a:rPr>
              <a:t>by	</a:t>
            </a:r>
            <a:r>
              <a:rPr sz="2400" dirty="0">
                <a:latin typeface="Century Schoolbook"/>
                <a:cs typeface="Century Schoolbook"/>
              </a:rPr>
              <a:t>a	straight	</a:t>
            </a:r>
            <a:r>
              <a:rPr sz="2400" spc="5" dirty="0">
                <a:latin typeface="Century Schoolbook"/>
                <a:cs typeface="Century Schoolbook"/>
              </a:rPr>
              <a:t>path</a:t>
            </a:r>
            <a:endParaRPr sz="2400">
              <a:latin typeface="Century Schoolbook"/>
              <a:cs typeface="Century Schoolbook"/>
            </a:endParaRPr>
          </a:p>
        </p:txBody>
      </p:sp>
      <p:sp>
        <p:nvSpPr>
          <p:cNvPr id="3" name="object 3"/>
          <p:cNvSpPr txBox="1"/>
          <p:nvPr/>
        </p:nvSpPr>
        <p:spPr>
          <a:xfrm>
            <a:off x="7234808" y="3328289"/>
            <a:ext cx="621030" cy="392430"/>
          </a:xfrm>
          <a:prstGeom prst="rect">
            <a:avLst/>
          </a:prstGeom>
        </p:spPr>
        <p:txBody>
          <a:bodyPr vert="horz" wrap="square" lIns="0" tIns="13335" rIns="0" bIns="0" rtlCol="0">
            <a:spAutoFit/>
          </a:bodyPr>
          <a:lstStyle/>
          <a:p>
            <a:pPr marL="12700">
              <a:lnSpc>
                <a:spcPct val="100000"/>
              </a:lnSpc>
              <a:spcBef>
                <a:spcPts val="105"/>
              </a:spcBef>
            </a:pPr>
            <a:r>
              <a:rPr sz="2400" spc="-35" dirty="0">
                <a:latin typeface="Century Schoolbook"/>
                <a:cs typeface="Century Schoolbook"/>
              </a:rPr>
              <a:t>t</a:t>
            </a:r>
            <a:r>
              <a:rPr sz="2400" spc="30" dirty="0">
                <a:latin typeface="Century Schoolbook"/>
                <a:cs typeface="Century Schoolbook"/>
              </a:rPr>
              <a:t>h</a:t>
            </a:r>
            <a:r>
              <a:rPr sz="2400" spc="10" dirty="0">
                <a:latin typeface="Century Schoolbook"/>
                <a:cs typeface="Century Schoolbook"/>
              </a:rPr>
              <a:t>a</a:t>
            </a:r>
            <a:r>
              <a:rPr sz="2400" dirty="0">
                <a:latin typeface="Century Schoolbook"/>
                <a:cs typeface="Century Schoolbook"/>
              </a:rPr>
              <a:t>t</a:t>
            </a:r>
            <a:endParaRPr sz="2400">
              <a:latin typeface="Century Schoolbook"/>
              <a:cs typeface="Century Schoolbook"/>
            </a:endParaRPr>
          </a:p>
        </p:txBody>
      </p:sp>
      <p:sp>
        <p:nvSpPr>
          <p:cNvPr id="4" name="object 4"/>
          <p:cNvSpPr txBox="1"/>
          <p:nvPr/>
        </p:nvSpPr>
        <p:spPr>
          <a:xfrm>
            <a:off x="817880" y="3700716"/>
            <a:ext cx="7046595" cy="1116965"/>
          </a:xfrm>
          <a:prstGeom prst="rect">
            <a:avLst/>
          </a:prstGeom>
        </p:spPr>
        <p:txBody>
          <a:bodyPr vert="horz" wrap="square" lIns="0" tIns="15875" rIns="0" bIns="0" rtlCol="0">
            <a:spAutoFit/>
          </a:bodyPr>
          <a:lstStyle/>
          <a:p>
            <a:pPr marL="12700" marR="5080" algn="just">
              <a:lnSpc>
                <a:spcPct val="99100"/>
              </a:lnSpc>
              <a:spcBef>
                <a:spcPts val="125"/>
              </a:spcBef>
            </a:pPr>
            <a:r>
              <a:rPr sz="2400" spc="-10" dirty="0">
                <a:latin typeface="Century Schoolbook"/>
                <a:cs typeface="Century Schoolbook"/>
              </a:rPr>
              <a:t>extends </a:t>
            </a:r>
            <a:r>
              <a:rPr sz="2400" spc="-5" dirty="0">
                <a:latin typeface="Century Schoolbook"/>
                <a:cs typeface="Century Schoolbook"/>
              </a:rPr>
              <a:t>in </a:t>
            </a:r>
            <a:r>
              <a:rPr sz="2400" spc="-15" dirty="0">
                <a:latin typeface="Century Schoolbook"/>
                <a:cs typeface="Century Schoolbook"/>
              </a:rPr>
              <a:t>two opposite </a:t>
            </a:r>
            <a:r>
              <a:rPr sz="2400" dirty="0">
                <a:latin typeface="Century Schoolbook"/>
                <a:cs typeface="Century Schoolbook"/>
              </a:rPr>
              <a:t>directions without </a:t>
            </a:r>
            <a:r>
              <a:rPr sz="2400" spc="10" dirty="0">
                <a:latin typeface="Century Schoolbook"/>
                <a:cs typeface="Century Schoolbook"/>
              </a:rPr>
              <a:t>end  and has </a:t>
            </a:r>
            <a:r>
              <a:rPr sz="2400" spc="15" dirty="0">
                <a:latin typeface="Century Schoolbook"/>
                <a:cs typeface="Century Schoolbook"/>
              </a:rPr>
              <a:t>no </a:t>
            </a:r>
            <a:r>
              <a:rPr sz="2400" spc="-5" dirty="0">
                <a:latin typeface="Century Schoolbook"/>
                <a:cs typeface="Century Schoolbook"/>
              </a:rPr>
              <a:t>thickness. </a:t>
            </a:r>
            <a:r>
              <a:rPr sz="2400" dirty="0">
                <a:latin typeface="Century Schoolbook"/>
                <a:cs typeface="Century Schoolbook"/>
              </a:rPr>
              <a:t>A </a:t>
            </a:r>
            <a:r>
              <a:rPr sz="2400" spc="5" dirty="0">
                <a:latin typeface="Century Schoolbook"/>
                <a:cs typeface="Century Schoolbook"/>
              </a:rPr>
              <a:t>line </a:t>
            </a:r>
            <a:r>
              <a:rPr sz="2400" dirty="0">
                <a:latin typeface="Century Schoolbook"/>
                <a:cs typeface="Century Schoolbook"/>
              </a:rPr>
              <a:t>contains </a:t>
            </a:r>
            <a:r>
              <a:rPr sz="2400" spc="-10" dirty="0">
                <a:latin typeface="Century Schoolbook"/>
                <a:cs typeface="Century Schoolbook"/>
              </a:rPr>
              <a:t>infinitely  </a:t>
            </a:r>
            <a:r>
              <a:rPr sz="2400" dirty="0">
                <a:latin typeface="Century Schoolbook"/>
                <a:cs typeface="Century Schoolbook"/>
              </a:rPr>
              <a:t>many</a:t>
            </a:r>
            <a:r>
              <a:rPr sz="2400" spc="-10" dirty="0">
                <a:latin typeface="Century Schoolbook"/>
                <a:cs typeface="Century Schoolbook"/>
              </a:rPr>
              <a:t> </a:t>
            </a:r>
            <a:r>
              <a:rPr sz="2400" spc="-5" dirty="0">
                <a:latin typeface="Century Schoolbook"/>
                <a:cs typeface="Century Schoolbook"/>
              </a:rPr>
              <a:t>points.</a:t>
            </a:r>
            <a:endParaRPr sz="2400">
              <a:latin typeface="Century Schoolbook"/>
              <a:cs typeface="Century Schoolbook"/>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70255" y="919416"/>
            <a:ext cx="7019290" cy="945515"/>
          </a:xfrm>
          <a:prstGeom prst="rect">
            <a:avLst/>
          </a:prstGeom>
        </p:spPr>
        <p:txBody>
          <a:bodyPr vert="horz" wrap="square" lIns="0" tIns="15875" rIns="0" bIns="0" rtlCol="0">
            <a:spAutoFit/>
          </a:bodyPr>
          <a:lstStyle/>
          <a:p>
            <a:pPr marL="12700" marR="5080" algn="just">
              <a:lnSpc>
                <a:spcPct val="100000"/>
              </a:lnSpc>
              <a:spcBef>
                <a:spcPts val="125"/>
              </a:spcBef>
            </a:pPr>
            <a:r>
              <a:rPr sz="2000" spc="-40" dirty="0">
                <a:solidFill>
                  <a:srgbClr val="000000"/>
                </a:solidFill>
              </a:rPr>
              <a:t>We </a:t>
            </a:r>
            <a:r>
              <a:rPr sz="2000" spc="-10" dirty="0">
                <a:solidFill>
                  <a:srgbClr val="000000"/>
                </a:solidFill>
              </a:rPr>
              <a:t>will </a:t>
            </a:r>
            <a:r>
              <a:rPr sz="2000" spc="15" dirty="0">
                <a:solidFill>
                  <a:srgbClr val="000000"/>
                </a:solidFill>
              </a:rPr>
              <a:t>now </a:t>
            </a:r>
            <a:r>
              <a:rPr sz="2000" spc="-5" dirty="0">
                <a:solidFill>
                  <a:srgbClr val="000000"/>
                </a:solidFill>
              </a:rPr>
              <a:t>move </a:t>
            </a:r>
            <a:r>
              <a:rPr sz="2000" spc="30" dirty="0">
                <a:solidFill>
                  <a:srgbClr val="000000"/>
                </a:solidFill>
              </a:rPr>
              <a:t>on </a:t>
            </a:r>
            <a:r>
              <a:rPr sz="2000" spc="25" dirty="0">
                <a:solidFill>
                  <a:srgbClr val="000000"/>
                </a:solidFill>
              </a:rPr>
              <a:t>to </a:t>
            </a:r>
            <a:r>
              <a:rPr sz="2000" spc="10" dirty="0">
                <a:solidFill>
                  <a:srgbClr val="000000"/>
                </a:solidFill>
              </a:rPr>
              <a:t>how the </a:t>
            </a:r>
            <a:r>
              <a:rPr sz="2000" spc="-10" dirty="0">
                <a:solidFill>
                  <a:srgbClr val="000000"/>
                </a:solidFill>
              </a:rPr>
              <a:t>shortest </a:t>
            </a:r>
            <a:r>
              <a:rPr sz="2000" spc="-5" dirty="0">
                <a:solidFill>
                  <a:srgbClr val="000000"/>
                </a:solidFill>
              </a:rPr>
              <a:t>distance i.e. </a:t>
            </a:r>
            <a:r>
              <a:rPr sz="2000" spc="10" dirty="0">
                <a:solidFill>
                  <a:srgbClr val="000000"/>
                </a:solidFill>
              </a:rPr>
              <a:t>the  </a:t>
            </a:r>
            <a:r>
              <a:rPr sz="2000" dirty="0">
                <a:solidFill>
                  <a:srgbClr val="000000"/>
                </a:solidFill>
              </a:rPr>
              <a:t>length </a:t>
            </a:r>
            <a:r>
              <a:rPr sz="2000" spc="25" dirty="0">
                <a:solidFill>
                  <a:srgbClr val="000000"/>
                </a:solidFill>
              </a:rPr>
              <a:t>of </a:t>
            </a:r>
            <a:r>
              <a:rPr sz="2000" spc="10" dirty="0">
                <a:solidFill>
                  <a:srgbClr val="000000"/>
                </a:solidFill>
              </a:rPr>
              <a:t>the </a:t>
            </a:r>
            <a:r>
              <a:rPr sz="2000" dirty="0">
                <a:solidFill>
                  <a:srgbClr val="000000"/>
                </a:solidFill>
              </a:rPr>
              <a:t>perpendicular </a:t>
            </a:r>
            <a:r>
              <a:rPr sz="2000" spc="-10" dirty="0">
                <a:solidFill>
                  <a:srgbClr val="000000"/>
                </a:solidFill>
              </a:rPr>
              <a:t>to </a:t>
            </a:r>
            <a:r>
              <a:rPr sz="2000" dirty="0">
                <a:solidFill>
                  <a:srgbClr val="000000"/>
                </a:solidFill>
              </a:rPr>
              <a:t>two </a:t>
            </a:r>
            <a:r>
              <a:rPr sz="2000" spc="10" dirty="0">
                <a:solidFill>
                  <a:srgbClr val="000000"/>
                </a:solidFill>
              </a:rPr>
              <a:t>skew </a:t>
            </a:r>
            <a:r>
              <a:rPr sz="2000" spc="-10" dirty="0">
                <a:solidFill>
                  <a:srgbClr val="000000"/>
                </a:solidFill>
              </a:rPr>
              <a:t>lines </a:t>
            </a:r>
            <a:r>
              <a:rPr sz="2000" spc="-15" dirty="0">
                <a:solidFill>
                  <a:srgbClr val="000000"/>
                </a:solidFill>
              </a:rPr>
              <a:t>can </a:t>
            </a:r>
            <a:r>
              <a:rPr sz="2000" spc="5" dirty="0">
                <a:solidFill>
                  <a:srgbClr val="000000"/>
                </a:solidFill>
              </a:rPr>
              <a:t>be  </a:t>
            </a:r>
            <a:r>
              <a:rPr sz="2000" spc="20" dirty="0">
                <a:solidFill>
                  <a:srgbClr val="000000"/>
                </a:solidFill>
              </a:rPr>
              <a:t>calculated</a:t>
            </a:r>
            <a:r>
              <a:rPr sz="2000" spc="-215" dirty="0">
                <a:solidFill>
                  <a:srgbClr val="000000"/>
                </a:solidFill>
              </a:rPr>
              <a:t> </a:t>
            </a:r>
            <a:r>
              <a:rPr sz="2000" spc="30" dirty="0">
                <a:solidFill>
                  <a:srgbClr val="000000"/>
                </a:solidFill>
              </a:rPr>
              <a:t>in</a:t>
            </a:r>
            <a:r>
              <a:rPr sz="2000" spc="-70" dirty="0">
                <a:solidFill>
                  <a:srgbClr val="000000"/>
                </a:solidFill>
              </a:rPr>
              <a:t> </a:t>
            </a:r>
            <a:r>
              <a:rPr sz="2000" spc="-5" dirty="0">
                <a:solidFill>
                  <a:srgbClr val="000000"/>
                </a:solidFill>
              </a:rPr>
              <a:t>Vector</a:t>
            </a:r>
            <a:r>
              <a:rPr sz="2000" spc="-180" dirty="0">
                <a:solidFill>
                  <a:srgbClr val="000000"/>
                </a:solidFill>
              </a:rPr>
              <a:t> </a:t>
            </a:r>
            <a:r>
              <a:rPr sz="2000" spc="20" dirty="0">
                <a:solidFill>
                  <a:srgbClr val="000000"/>
                </a:solidFill>
              </a:rPr>
              <a:t>form</a:t>
            </a:r>
            <a:r>
              <a:rPr sz="2000" spc="-105" dirty="0">
                <a:solidFill>
                  <a:srgbClr val="000000"/>
                </a:solidFill>
              </a:rPr>
              <a:t> </a:t>
            </a:r>
            <a:r>
              <a:rPr sz="2000" spc="20" dirty="0">
                <a:solidFill>
                  <a:srgbClr val="000000"/>
                </a:solidFill>
              </a:rPr>
              <a:t>and</a:t>
            </a:r>
            <a:r>
              <a:rPr sz="2000" spc="-145" dirty="0">
                <a:solidFill>
                  <a:srgbClr val="000000"/>
                </a:solidFill>
              </a:rPr>
              <a:t> </a:t>
            </a:r>
            <a:r>
              <a:rPr sz="2000" spc="30" dirty="0">
                <a:solidFill>
                  <a:srgbClr val="000000"/>
                </a:solidFill>
              </a:rPr>
              <a:t>in</a:t>
            </a:r>
            <a:r>
              <a:rPr sz="2000" spc="-70" dirty="0">
                <a:solidFill>
                  <a:srgbClr val="000000"/>
                </a:solidFill>
              </a:rPr>
              <a:t> </a:t>
            </a:r>
            <a:r>
              <a:rPr sz="2000" spc="30" dirty="0">
                <a:solidFill>
                  <a:srgbClr val="000000"/>
                </a:solidFill>
              </a:rPr>
              <a:t>Cartesian</a:t>
            </a:r>
            <a:r>
              <a:rPr sz="2000" spc="-215" dirty="0">
                <a:solidFill>
                  <a:srgbClr val="000000"/>
                </a:solidFill>
              </a:rPr>
              <a:t> </a:t>
            </a:r>
            <a:r>
              <a:rPr sz="2000" spc="15" dirty="0">
                <a:solidFill>
                  <a:srgbClr val="000000"/>
                </a:solidFill>
              </a:rPr>
              <a:t>form</a:t>
            </a:r>
            <a:r>
              <a:rPr sz="1800" spc="15" dirty="0">
                <a:solidFill>
                  <a:srgbClr val="000000"/>
                </a:solidFill>
              </a:rPr>
              <a:t>.</a:t>
            </a:r>
            <a:endParaRPr sz="1800"/>
          </a:p>
        </p:txBody>
      </p:sp>
      <p:sp>
        <p:nvSpPr>
          <p:cNvPr id="3" name="object 3"/>
          <p:cNvSpPr/>
          <p:nvPr/>
        </p:nvSpPr>
        <p:spPr>
          <a:xfrm>
            <a:off x="1076325" y="1990725"/>
            <a:ext cx="6172200" cy="3886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46455" y="503174"/>
            <a:ext cx="2355215" cy="518159"/>
          </a:xfrm>
          <a:prstGeom prst="rect">
            <a:avLst/>
          </a:prstGeom>
        </p:spPr>
        <p:txBody>
          <a:bodyPr vert="horz" wrap="square" lIns="0" tIns="16510" rIns="0" bIns="0" rtlCol="0">
            <a:spAutoFit/>
          </a:bodyPr>
          <a:lstStyle/>
          <a:p>
            <a:pPr marL="12700">
              <a:lnSpc>
                <a:spcPct val="100000"/>
              </a:lnSpc>
              <a:spcBef>
                <a:spcPts val="130"/>
              </a:spcBef>
            </a:pPr>
            <a:r>
              <a:rPr sz="3200" spc="-25" dirty="0">
                <a:solidFill>
                  <a:srgbClr val="92D050"/>
                </a:solidFill>
              </a:rPr>
              <a:t>Vector</a:t>
            </a:r>
            <a:r>
              <a:rPr sz="3200" spc="-215" dirty="0">
                <a:solidFill>
                  <a:srgbClr val="92D050"/>
                </a:solidFill>
              </a:rPr>
              <a:t> </a:t>
            </a:r>
            <a:r>
              <a:rPr sz="3200" spc="30" dirty="0">
                <a:solidFill>
                  <a:srgbClr val="92D050"/>
                </a:solidFill>
              </a:rPr>
              <a:t>Form</a:t>
            </a:r>
            <a:endParaRPr sz="3200"/>
          </a:p>
        </p:txBody>
      </p:sp>
      <p:sp>
        <p:nvSpPr>
          <p:cNvPr id="3" name="object 3"/>
          <p:cNvSpPr txBox="1"/>
          <p:nvPr/>
        </p:nvSpPr>
        <p:spPr>
          <a:xfrm>
            <a:off x="846455" y="1266507"/>
            <a:ext cx="6953250" cy="4608195"/>
          </a:xfrm>
          <a:prstGeom prst="rect">
            <a:avLst/>
          </a:prstGeom>
        </p:spPr>
        <p:txBody>
          <a:bodyPr vert="horz" wrap="square" lIns="0" tIns="15875" rIns="0" bIns="0" rtlCol="0">
            <a:spAutoFit/>
          </a:bodyPr>
          <a:lstStyle/>
          <a:p>
            <a:pPr marL="12700" marR="5080" algn="just">
              <a:lnSpc>
                <a:spcPct val="100000"/>
              </a:lnSpc>
              <a:spcBef>
                <a:spcPts val="125"/>
              </a:spcBef>
            </a:pPr>
            <a:r>
              <a:rPr sz="2000" spc="-40" dirty="0">
                <a:latin typeface="Century Schoolbook"/>
                <a:cs typeface="Century Schoolbook"/>
              </a:rPr>
              <a:t>We </a:t>
            </a:r>
            <a:r>
              <a:rPr sz="2000" dirty="0">
                <a:latin typeface="Century Schoolbook"/>
                <a:cs typeface="Century Schoolbook"/>
              </a:rPr>
              <a:t>shall consider two </a:t>
            </a:r>
            <a:r>
              <a:rPr sz="2000" spc="10" dirty="0">
                <a:latin typeface="Century Schoolbook"/>
                <a:cs typeface="Century Schoolbook"/>
              </a:rPr>
              <a:t>skew </a:t>
            </a:r>
            <a:r>
              <a:rPr sz="2000" dirty="0">
                <a:latin typeface="Century Schoolbook"/>
                <a:cs typeface="Century Schoolbook"/>
              </a:rPr>
              <a:t>lines, </a:t>
            </a:r>
            <a:r>
              <a:rPr sz="2000" spc="-5" dirty="0">
                <a:latin typeface="Century Schoolbook"/>
                <a:cs typeface="Century Schoolbook"/>
              </a:rPr>
              <a:t>say </a:t>
            </a:r>
            <a:r>
              <a:rPr sz="2000" spc="25" dirty="0">
                <a:latin typeface="Century Schoolbook"/>
                <a:cs typeface="Century Schoolbook"/>
              </a:rPr>
              <a:t>l1 </a:t>
            </a:r>
            <a:r>
              <a:rPr sz="2000" spc="-5" dirty="0">
                <a:latin typeface="Century Schoolbook"/>
                <a:cs typeface="Century Schoolbook"/>
              </a:rPr>
              <a:t>and </a:t>
            </a:r>
            <a:r>
              <a:rPr sz="2000" spc="-10" dirty="0">
                <a:latin typeface="Century Schoolbook"/>
                <a:cs typeface="Century Schoolbook"/>
              </a:rPr>
              <a:t>l2 </a:t>
            </a:r>
            <a:r>
              <a:rPr sz="2000" spc="-5" dirty="0">
                <a:latin typeface="Century Schoolbook"/>
                <a:cs typeface="Century Schoolbook"/>
              </a:rPr>
              <a:t>and </a:t>
            </a:r>
            <a:r>
              <a:rPr sz="2000" spc="15" dirty="0">
                <a:latin typeface="Century Schoolbook"/>
                <a:cs typeface="Century Schoolbook"/>
              </a:rPr>
              <a:t>we </a:t>
            </a:r>
            <a:r>
              <a:rPr sz="2000" spc="5" dirty="0">
                <a:latin typeface="Century Schoolbook"/>
                <a:cs typeface="Century Schoolbook"/>
              </a:rPr>
              <a:t>are  </a:t>
            </a:r>
            <a:r>
              <a:rPr sz="2000" spc="30" dirty="0">
                <a:latin typeface="Century Schoolbook"/>
                <a:cs typeface="Century Schoolbook"/>
              </a:rPr>
              <a:t>to </a:t>
            </a:r>
            <a:r>
              <a:rPr sz="2000" spc="-5" dirty="0">
                <a:latin typeface="Century Schoolbook"/>
                <a:cs typeface="Century Schoolbook"/>
              </a:rPr>
              <a:t>calculate </a:t>
            </a:r>
            <a:r>
              <a:rPr sz="2000" spc="10" dirty="0">
                <a:latin typeface="Century Schoolbook"/>
                <a:cs typeface="Century Schoolbook"/>
              </a:rPr>
              <a:t>the </a:t>
            </a:r>
            <a:r>
              <a:rPr sz="2000" spc="-10" dirty="0">
                <a:latin typeface="Century Schoolbook"/>
                <a:cs typeface="Century Schoolbook"/>
              </a:rPr>
              <a:t>distance between </a:t>
            </a:r>
            <a:r>
              <a:rPr sz="2000" spc="5" dirty="0">
                <a:latin typeface="Century Schoolbook"/>
                <a:cs typeface="Century Schoolbook"/>
              </a:rPr>
              <a:t>them. </a:t>
            </a:r>
            <a:r>
              <a:rPr sz="2000" dirty="0">
                <a:latin typeface="Century Schoolbook"/>
                <a:cs typeface="Century Schoolbook"/>
              </a:rPr>
              <a:t>The equations </a:t>
            </a:r>
            <a:r>
              <a:rPr sz="2000" spc="45" dirty="0">
                <a:latin typeface="Century Schoolbook"/>
                <a:cs typeface="Century Schoolbook"/>
              </a:rPr>
              <a:t>of  </a:t>
            </a:r>
            <a:r>
              <a:rPr sz="2000" spc="35" dirty="0">
                <a:latin typeface="Century Schoolbook"/>
                <a:cs typeface="Century Schoolbook"/>
              </a:rPr>
              <a:t>the </a:t>
            </a:r>
            <a:r>
              <a:rPr sz="2000" spc="40" dirty="0">
                <a:latin typeface="Century Schoolbook"/>
                <a:cs typeface="Century Schoolbook"/>
              </a:rPr>
              <a:t>lines</a:t>
            </a:r>
            <a:r>
              <a:rPr sz="2000" spc="-325" dirty="0">
                <a:latin typeface="Century Schoolbook"/>
                <a:cs typeface="Century Schoolbook"/>
              </a:rPr>
              <a:t> </a:t>
            </a:r>
            <a:r>
              <a:rPr sz="2000" spc="15" dirty="0">
                <a:latin typeface="Century Schoolbook"/>
                <a:cs typeface="Century Schoolbook"/>
              </a:rPr>
              <a:t>are:</a:t>
            </a:r>
            <a:endParaRPr sz="2000">
              <a:latin typeface="Century Schoolbook"/>
              <a:cs typeface="Century Schoolbook"/>
            </a:endParaRPr>
          </a:p>
          <a:p>
            <a:pPr marL="12700" algn="just">
              <a:lnSpc>
                <a:spcPct val="100000"/>
              </a:lnSpc>
              <a:spcBef>
                <a:spcPts val="10"/>
              </a:spcBef>
            </a:pPr>
            <a:r>
              <a:rPr sz="2000" spc="10" dirty="0">
                <a:latin typeface="Century Schoolbook"/>
                <a:cs typeface="Century Schoolbook"/>
              </a:rPr>
              <a:t>r</a:t>
            </a:r>
            <a:r>
              <a:rPr sz="2000" spc="10" dirty="0">
                <a:latin typeface="Cambria Math"/>
                <a:cs typeface="Cambria Math"/>
              </a:rPr>
              <a:t>⃗ </a:t>
            </a:r>
            <a:r>
              <a:rPr sz="2000" dirty="0">
                <a:latin typeface="Century Schoolbook"/>
                <a:cs typeface="Century Schoolbook"/>
              </a:rPr>
              <a:t>1=a</a:t>
            </a:r>
            <a:r>
              <a:rPr sz="2000" dirty="0">
                <a:latin typeface="Cambria Math"/>
                <a:cs typeface="Cambria Math"/>
              </a:rPr>
              <a:t>⃗ </a:t>
            </a:r>
            <a:r>
              <a:rPr sz="2000" spc="15" dirty="0">
                <a:latin typeface="Century Schoolbook"/>
                <a:cs typeface="Century Schoolbook"/>
              </a:rPr>
              <a:t>1+t.b</a:t>
            </a:r>
            <a:r>
              <a:rPr sz="2000" spc="15" dirty="0">
                <a:latin typeface="Cambria Math"/>
                <a:cs typeface="Cambria Math"/>
              </a:rPr>
              <a:t>⃗</a:t>
            </a:r>
            <a:r>
              <a:rPr sz="2000" spc="105" dirty="0">
                <a:latin typeface="Cambria Math"/>
                <a:cs typeface="Cambria Math"/>
              </a:rPr>
              <a:t> </a:t>
            </a:r>
            <a:r>
              <a:rPr sz="2000" spc="15" dirty="0">
                <a:latin typeface="Century Schoolbook"/>
                <a:cs typeface="Century Schoolbook"/>
              </a:rPr>
              <a:t>1</a:t>
            </a:r>
            <a:endParaRPr sz="2000">
              <a:latin typeface="Century Schoolbook"/>
              <a:cs typeface="Century Schoolbook"/>
            </a:endParaRPr>
          </a:p>
          <a:p>
            <a:pPr marL="12700" algn="just">
              <a:lnSpc>
                <a:spcPct val="100000"/>
              </a:lnSpc>
              <a:spcBef>
                <a:spcPts val="5"/>
              </a:spcBef>
            </a:pPr>
            <a:r>
              <a:rPr sz="2000" spc="10" dirty="0">
                <a:latin typeface="Century Schoolbook"/>
                <a:cs typeface="Century Schoolbook"/>
              </a:rPr>
              <a:t>r</a:t>
            </a:r>
            <a:r>
              <a:rPr sz="2000" spc="10" dirty="0">
                <a:latin typeface="Cambria Math"/>
                <a:cs typeface="Cambria Math"/>
              </a:rPr>
              <a:t>⃗ </a:t>
            </a:r>
            <a:r>
              <a:rPr sz="2000" spc="5" dirty="0">
                <a:latin typeface="Century Schoolbook"/>
                <a:cs typeface="Century Schoolbook"/>
              </a:rPr>
              <a:t>2=a</a:t>
            </a:r>
            <a:r>
              <a:rPr sz="2000" spc="5" dirty="0">
                <a:latin typeface="Cambria Math"/>
                <a:cs typeface="Cambria Math"/>
              </a:rPr>
              <a:t>⃗ </a:t>
            </a:r>
            <a:r>
              <a:rPr sz="2000" spc="15" dirty="0">
                <a:latin typeface="Century Schoolbook"/>
                <a:cs typeface="Century Schoolbook"/>
              </a:rPr>
              <a:t>2+t.b</a:t>
            </a:r>
            <a:r>
              <a:rPr sz="2000" spc="15" dirty="0">
                <a:latin typeface="Cambria Math"/>
                <a:cs typeface="Cambria Math"/>
              </a:rPr>
              <a:t>⃗</a:t>
            </a:r>
            <a:r>
              <a:rPr sz="2000" spc="90" dirty="0">
                <a:latin typeface="Cambria Math"/>
                <a:cs typeface="Cambria Math"/>
              </a:rPr>
              <a:t> </a:t>
            </a:r>
            <a:r>
              <a:rPr sz="2000" spc="15" dirty="0">
                <a:latin typeface="Century Schoolbook"/>
                <a:cs typeface="Century Schoolbook"/>
              </a:rPr>
              <a:t>2</a:t>
            </a:r>
            <a:endParaRPr sz="2000">
              <a:latin typeface="Century Schoolbook"/>
              <a:cs typeface="Century Schoolbook"/>
            </a:endParaRPr>
          </a:p>
          <a:p>
            <a:pPr marL="12700" marR="10795" algn="just">
              <a:lnSpc>
                <a:spcPct val="100000"/>
              </a:lnSpc>
              <a:spcBef>
                <a:spcPts val="5"/>
              </a:spcBef>
            </a:pPr>
            <a:r>
              <a:rPr sz="2000" spc="15" dirty="0">
                <a:latin typeface="Century Schoolbook"/>
                <a:cs typeface="Century Schoolbook"/>
              </a:rPr>
              <a:t>P = </a:t>
            </a:r>
            <a:r>
              <a:rPr sz="2000" spc="10" dirty="0">
                <a:latin typeface="Century Schoolbook"/>
                <a:cs typeface="Century Schoolbook"/>
              </a:rPr>
              <a:t>a</a:t>
            </a:r>
            <a:r>
              <a:rPr sz="2000" spc="10" dirty="0">
                <a:latin typeface="Cambria Math"/>
                <a:cs typeface="Cambria Math"/>
              </a:rPr>
              <a:t>⃗ </a:t>
            </a:r>
            <a:r>
              <a:rPr sz="2000" spc="15" dirty="0">
                <a:latin typeface="Century Schoolbook"/>
                <a:cs typeface="Century Schoolbook"/>
              </a:rPr>
              <a:t>1 </a:t>
            </a:r>
            <a:r>
              <a:rPr sz="2000" spc="-10" dirty="0">
                <a:latin typeface="Century Schoolbook"/>
                <a:cs typeface="Century Schoolbook"/>
              </a:rPr>
              <a:t>is </a:t>
            </a:r>
            <a:r>
              <a:rPr sz="2000" spc="15" dirty="0">
                <a:latin typeface="Century Schoolbook"/>
                <a:cs typeface="Century Schoolbook"/>
              </a:rPr>
              <a:t>a </a:t>
            </a:r>
            <a:r>
              <a:rPr sz="2000" spc="-5" dirty="0">
                <a:latin typeface="Century Schoolbook"/>
                <a:cs typeface="Century Schoolbook"/>
              </a:rPr>
              <a:t>point on line </a:t>
            </a:r>
            <a:r>
              <a:rPr sz="2000" spc="25" dirty="0">
                <a:latin typeface="Century Schoolbook"/>
                <a:cs typeface="Century Schoolbook"/>
              </a:rPr>
              <a:t>l1 </a:t>
            </a:r>
            <a:r>
              <a:rPr sz="2000" dirty="0">
                <a:latin typeface="Century Schoolbook"/>
                <a:cs typeface="Century Schoolbook"/>
              </a:rPr>
              <a:t>and </a:t>
            </a:r>
            <a:r>
              <a:rPr sz="2000" spc="20" dirty="0">
                <a:latin typeface="Century Schoolbook"/>
                <a:cs typeface="Century Schoolbook"/>
              </a:rPr>
              <a:t>Q </a:t>
            </a:r>
            <a:r>
              <a:rPr sz="2000" spc="15" dirty="0">
                <a:latin typeface="Century Schoolbook"/>
                <a:cs typeface="Century Schoolbook"/>
              </a:rPr>
              <a:t>= </a:t>
            </a:r>
            <a:r>
              <a:rPr sz="2000" spc="10" dirty="0">
                <a:latin typeface="Century Schoolbook"/>
                <a:cs typeface="Century Schoolbook"/>
              </a:rPr>
              <a:t>a</a:t>
            </a:r>
            <a:r>
              <a:rPr sz="2000" spc="10" dirty="0">
                <a:latin typeface="Cambria Math"/>
                <a:cs typeface="Cambria Math"/>
              </a:rPr>
              <a:t>⃗ </a:t>
            </a:r>
            <a:r>
              <a:rPr sz="2000" spc="15" dirty="0">
                <a:latin typeface="Century Schoolbook"/>
                <a:cs typeface="Century Schoolbook"/>
              </a:rPr>
              <a:t>2 </a:t>
            </a:r>
            <a:r>
              <a:rPr sz="2000" spc="-10" dirty="0">
                <a:latin typeface="Century Schoolbook"/>
                <a:cs typeface="Century Schoolbook"/>
              </a:rPr>
              <a:t>is </a:t>
            </a:r>
            <a:r>
              <a:rPr sz="2000" spc="15" dirty="0">
                <a:latin typeface="Century Schoolbook"/>
                <a:cs typeface="Century Schoolbook"/>
              </a:rPr>
              <a:t>a </a:t>
            </a:r>
            <a:r>
              <a:rPr sz="2000" spc="-5" dirty="0">
                <a:latin typeface="Century Schoolbook"/>
                <a:cs typeface="Century Schoolbook"/>
              </a:rPr>
              <a:t>point on </a:t>
            </a:r>
            <a:r>
              <a:rPr sz="2000" dirty="0">
                <a:latin typeface="Century Schoolbook"/>
                <a:cs typeface="Century Schoolbook"/>
              </a:rPr>
              <a:t>line  </a:t>
            </a:r>
            <a:r>
              <a:rPr sz="2000" spc="-5" dirty="0">
                <a:latin typeface="Century Schoolbook"/>
                <a:cs typeface="Century Schoolbook"/>
              </a:rPr>
              <a:t>l1. </a:t>
            </a:r>
            <a:r>
              <a:rPr sz="2000" spc="-25" dirty="0">
                <a:latin typeface="Century Schoolbook"/>
                <a:cs typeface="Century Schoolbook"/>
              </a:rPr>
              <a:t>The </a:t>
            </a:r>
            <a:r>
              <a:rPr sz="2000" spc="10" dirty="0">
                <a:latin typeface="Century Schoolbook"/>
                <a:cs typeface="Century Schoolbook"/>
              </a:rPr>
              <a:t>vector </a:t>
            </a:r>
            <a:r>
              <a:rPr sz="2000" dirty="0">
                <a:latin typeface="Century Schoolbook"/>
                <a:cs typeface="Century Schoolbook"/>
              </a:rPr>
              <a:t>from </a:t>
            </a:r>
            <a:r>
              <a:rPr sz="2000" spc="15" dirty="0">
                <a:latin typeface="Century Schoolbook"/>
                <a:cs typeface="Century Schoolbook"/>
              </a:rPr>
              <a:t>P </a:t>
            </a:r>
            <a:r>
              <a:rPr sz="2000" spc="25" dirty="0">
                <a:latin typeface="Century Schoolbook"/>
                <a:cs typeface="Century Schoolbook"/>
              </a:rPr>
              <a:t>to </a:t>
            </a:r>
            <a:r>
              <a:rPr sz="2000" spc="20" dirty="0">
                <a:latin typeface="Century Schoolbook"/>
                <a:cs typeface="Century Schoolbook"/>
              </a:rPr>
              <a:t>Q </a:t>
            </a:r>
            <a:r>
              <a:rPr sz="2000" spc="-10" dirty="0">
                <a:latin typeface="Century Schoolbook"/>
                <a:cs typeface="Century Schoolbook"/>
              </a:rPr>
              <a:t>will </a:t>
            </a:r>
            <a:r>
              <a:rPr sz="2000" spc="-30" dirty="0">
                <a:latin typeface="Century Schoolbook"/>
                <a:cs typeface="Century Schoolbook"/>
              </a:rPr>
              <a:t>be </a:t>
            </a:r>
            <a:r>
              <a:rPr sz="2000" spc="-25" dirty="0">
                <a:latin typeface="Century Schoolbook"/>
                <a:cs typeface="Century Schoolbook"/>
              </a:rPr>
              <a:t>a</a:t>
            </a:r>
            <a:r>
              <a:rPr sz="2000" spc="-25" dirty="0">
                <a:latin typeface="Cambria Math"/>
                <a:cs typeface="Cambria Math"/>
              </a:rPr>
              <a:t>⃗ </a:t>
            </a:r>
            <a:r>
              <a:rPr sz="2000" spc="-10" dirty="0">
                <a:latin typeface="Century Schoolbook"/>
                <a:cs typeface="Century Schoolbook"/>
              </a:rPr>
              <a:t>2–a</a:t>
            </a:r>
            <a:r>
              <a:rPr sz="2000" spc="-10" dirty="0">
                <a:latin typeface="Cambria Math"/>
                <a:cs typeface="Cambria Math"/>
              </a:rPr>
              <a:t>⃗ </a:t>
            </a:r>
            <a:r>
              <a:rPr sz="2000" spc="10" dirty="0">
                <a:latin typeface="Century Schoolbook"/>
                <a:cs typeface="Century Schoolbook"/>
              </a:rPr>
              <a:t>1. </a:t>
            </a:r>
            <a:r>
              <a:rPr sz="2000" dirty="0">
                <a:latin typeface="Century Schoolbook"/>
                <a:cs typeface="Century Schoolbook"/>
              </a:rPr>
              <a:t>The unit </a:t>
            </a:r>
            <a:r>
              <a:rPr sz="2000" spc="5" dirty="0">
                <a:latin typeface="Century Schoolbook"/>
                <a:cs typeface="Century Schoolbook"/>
              </a:rPr>
              <a:t>vector  </a:t>
            </a:r>
            <a:r>
              <a:rPr sz="2000" spc="25" dirty="0">
                <a:latin typeface="Century Schoolbook"/>
                <a:cs typeface="Century Schoolbook"/>
              </a:rPr>
              <a:t>normal</a:t>
            </a:r>
            <a:r>
              <a:rPr sz="2000" spc="-155" dirty="0">
                <a:latin typeface="Century Schoolbook"/>
                <a:cs typeface="Century Schoolbook"/>
              </a:rPr>
              <a:t> </a:t>
            </a:r>
            <a:r>
              <a:rPr sz="2000" spc="30" dirty="0">
                <a:latin typeface="Century Schoolbook"/>
                <a:cs typeface="Century Schoolbook"/>
              </a:rPr>
              <a:t>to</a:t>
            </a:r>
            <a:r>
              <a:rPr sz="2000" spc="-75" dirty="0">
                <a:latin typeface="Century Schoolbook"/>
                <a:cs typeface="Century Schoolbook"/>
              </a:rPr>
              <a:t> </a:t>
            </a:r>
            <a:r>
              <a:rPr sz="2000" spc="30" dirty="0">
                <a:latin typeface="Century Schoolbook"/>
                <a:cs typeface="Century Schoolbook"/>
              </a:rPr>
              <a:t>both</a:t>
            </a:r>
            <a:r>
              <a:rPr sz="2000" spc="-145" dirty="0">
                <a:latin typeface="Century Schoolbook"/>
                <a:cs typeface="Century Schoolbook"/>
              </a:rPr>
              <a:t> </a:t>
            </a:r>
            <a:r>
              <a:rPr sz="2000" spc="35" dirty="0">
                <a:latin typeface="Century Schoolbook"/>
                <a:cs typeface="Century Schoolbook"/>
              </a:rPr>
              <a:t>the</a:t>
            </a:r>
            <a:r>
              <a:rPr sz="2000" spc="-140" dirty="0">
                <a:latin typeface="Century Schoolbook"/>
                <a:cs typeface="Century Schoolbook"/>
              </a:rPr>
              <a:t> </a:t>
            </a:r>
            <a:r>
              <a:rPr sz="2000" spc="40" dirty="0">
                <a:latin typeface="Century Schoolbook"/>
                <a:cs typeface="Century Schoolbook"/>
              </a:rPr>
              <a:t>lines</a:t>
            </a:r>
            <a:r>
              <a:rPr sz="2000" spc="-145" dirty="0">
                <a:latin typeface="Century Schoolbook"/>
                <a:cs typeface="Century Schoolbook"/>
              </a:rPr>
              <a:t> </a:t>
            </a:r>
            <a:r>
              <a:rPr sz="2000" spc="25" dirty="0">
                <a:latin typeface="Century Schoolbook"/>
                <a:cs typeface="Century Schoolbook"/>
              </a:rPr>
              <a:t>is</a:t>
            </a:r>
            <a:r>
              <a:rPr sz="2000" spc="-145" dirty="0">
                <a:latin typeface="Century Schoolbook"/>
                <a:cs typeface="Century Schoolbook"/>
              </a:rPr>
              <a:t> </a:t>
            </a:r>
            <a:r>
              <a:rPr sz="2000" spc="35" dirty="0">
                <a:latin typeface="Century Schoolbook"/>
                <a:cs typeface="Century Schoolbook"/>
              </a:rPr>
              <a:t>given</a:t>
            </a:r>
            <a:r>
              <a:rPr sz="2000" spc="-145" dirty="0">
                <a:latin typeface="Century Schoolbook"/>
                <a:cs typeface="Century Schoolbook"/>
              </a:rPr>
              <a:t> </a:t>
            </a:r>
            <a:r>
              <a:rPr sz="2000" spc="-55" dirty="0">
                <a:latin typeface="Century Schoolbook"/>
                <a:cs typeface="Century Schoolbook"/>
              </a:rPr>
              <a:t>by,</a:t>
            </a:r>
            <a:endParaRPr sz="2000">
              <a:latin typeface="Century Schoolbook"/>
              <a:cs typeface="Century Schoolbook"/>
            </a:endParaRPr>
          </a:p>
          <a:p>
            <a:pPr marL="12700" algn="just">
              <a:lnSpc>
                <a:spcPct val="100000"/>
              </a:lnSpc>
              <a:spcBef>
                <a:spcPts val="10"/>
              </a:spcBef>
            </a:pPr>
            <a:r>
              <a:rPr sz="2000" spc="5" dirty="0">
                <a:latin typeface="Century Schoolbook"/>
                <a:cs typeface="Century Schoolbook"/>
              </a:rPr>
              <a:t>(b</a:t>
            </a:r>
            <a:r>
              <a:rPr sz="2000" spc="5" dirty="0">
                <a:latin typeface="Cambria Math"/>
                <a:cs typeface="Cambria Math"/>
              </a:rPr>
              <a:t>⃗ </a:t>
            </a:r>
            <a:r>
              <a:rPr sz="2000" dirty="0">
                <a:latin typeface="Century Schoolbook"/>
                <a:cs typeface="Century Schoolbook"/>
              </a:rPr>
              <a:t>1×b</a:t>
            </a:r>
            <a:r>
              <a:rPr sz="2000" dirty="0">
                <a:latin typeface="Cambria Math"/>
                <a:cs typeface="Cambria Math"/>
              </a:rPr>
              <a:t>⃗ </a:t>
            </a:r>
            <a:r>
              <a:rPr sz="2000" spc="10" dirty="0">
                <a:latin typeface="Century Schoolbook"/>
                <a:cs typeface="Century Schoolbook"/>
              </a:rPr>
              <a:t>2)/|b</a:t>
            </a:r>
            <a:r>
              <a:rPr sz="2000" spc="10" dirty="0">
                <a:latin typeface="Cambria Math"/>
                <a:cs typeface="Cambria Math"/>
              </a:rPr>
              <a:t>⃗ </a:t>
            </a:r>
            <a:r>
              <a:rPr sz="2000" dirty="0">
                <a:latin typeface="Century Schoolbook"/>
                <a:cs typeface="Century Schoolbook"/>
              </a:rPr>
              <a:t>1×b</a:t>
            </a:r>
            <a:r>
              <a:rPr sz="2000" dirty="0">
                <a:latin typeface="Cambria Math"/>
                <a:cs typeface="Cambria Math"/>
              </a:rPr>
              <a:t>⃗</a:t>
            </a:r>
            <a:r>
              <a:rPr sz="2000" spc="254" dirty="0">
                <a:latin typeface="Cambria Math"/>
                <a:cs typeface="Cambria Math"/>
              </a:rPr>
              <a:t> </a:t>
            </a:r>
            <a:r>
              <a:rPr sz="2000" spc="10" dirty="0">
                <a:latin typeface="Century Schoolbook"/>
                <a:cs typeface="Century Schoolbook"/>
              </a:rPr>
              <a:t>2|</a:t>
            </a:r>
            <a:endParaRPr sz="2000">
              <a:latin typeface="Century Schoolbook"/>
              <a:cs typeface="Century Schoolbook"/>
            </a:endParaRPr>
          </a:p>
          <a:p>
            <a:pPr marL="12700" marR="15240" algn="just">
              <a:lnSpc>
                <a:spcPct val="100000"/>
              </a:lnSpc>
            </a:pPr>
            <a:r>
              <a:rPr sz="2000" spc="5" dirty="0">
                <a:latin typeface="Century Schoolbook"/>
                <a:cs typeface="Century Schoolbook"/>
              </a:rPr>
              <a:t>Then, </a:t>
            </a:r>
            <a:r>
              <a:rPr sz="2000" spc="10" dirty="0">
                <a:latin typeface="Century Schoolbook"/>
                <a:cs typeface="Century Schoolbook"/>
              </a:rPr>
              <a:t>the </a:t>
            </a:r>
            <a:r>
              <a:rPr sz="2000" dirty="0">
                <a:latin typeface="Century Schoolbook"/>
                <a:cs typeface="Century Schoolbook"/>
              </a:rPr>
              <a:t>shortest </a:t>
            </a:r>
            <a:r>
              <a:rPr sz="2000" spc="5" dirty="0">
                <a:latin typeface="Century Schoolbook"/>
                <a:cs typeface="Century Schoolbook"/>
              </a:rPr>
              <a:t>distance </a:t>
            </a:r>
            <a:r>
              <a:rPr sz="2000" spc="-5" dirty="0">
                <a:latin typeface="Century Schoolbook"/>
                <a:cs typeface="Century Schoolbook"/>
              </a:rPr>
              <a:t>between </a:t>
            </a:r>
            <a:r>
              <a:rPr sz="2000" spc="10" dirty="0">
                <a:latin typeface="Century Schoolbook"/>
                <a:cs typeface="Century Schoolbook"/>
              </a:rPr>
              <a:t>the </a:t>
            </a:r>
            <a:r>
              <a:rPr sz="2000" dirty="0">
                <a:latin typeface="Century Schoolbook"/>
                <a:cs typeface="Century Schoolbook"/>
              </a:rPr>
              <a:t>two </a:t>
            </a:r>
            <a:r>
              <a:rPr sz="2000" spc="10" dirty="0">
                <a:latin typeface="Century Schoolbook"/>
                <a:cs typeface="Century Schoolbook"/>
              </a:rPr>
              <a:t>skew </a:t>
            </a:r>
            <a:r>
              <a:rPr sz="2000" spc="5" dirty="0">
                <a:latin typeface="Century Schoolbook"/>
                <a:cs typeface="Century Schoolbook"/>
              </a:rPr>
              <a:t>lines  </a:t>
            </a:r>
            <a:r>
              <a:rPr sz="2000" spc="10" dirty="0">
                <a:latin typeface="Century Schoolbook"/>
                <a:cs typeface="Century Schoolbook"/>
              </a:rPr>
              <a:t>will </a:t>
            </a:r>
            <a:r>
              <a:rPr sz="2000" spc="-25" dirty="0">
                <a:latin typeface="Century Schoolbook"/>
                <a:cs typeface="Century Schoolbook"/>
              </a:rPr>
              <a:t>be </a:t>
            </a:r>
            <a:r>
              <a:rPr sz="2000" spc="-15" dirty="0">
                <a:latin typeface="Century Schoolbook"/>
                <a:cs typeface="Century Schoolbook"/>
              </a:rPr>
              <a:t>the </a:t>
            </a:r>
            <a:r>
              <a:rPr sz="2000" dirty="0">
                <a:latin typeface="Century Schoolbook"/>
                <a:cs typeface="Century Schoolbook"/>
              </a:rPr>
              <a:t>projection </a:t>
            </a:r>
            <a:r>
              <a:rPr sz="2000" spc="30" dirty="0">
                <a:latin typeface="Century Schoolbook"/>
                <a:cs typeface="Century Schoolbook"/>
              </a:rPr>
              <a:t>of </a:t>
            </a:r>
            <a:r>
              <a:rPr sz="2000" spc="15" dirty="0">
                <a:latin typeface="Century Schoolbook"/>
                <a:cs typeface="Century Schoolbook"/>
              </a:rPr>
              <a:t>PQ </a:t>
            </a:r>
            <a:r>
              <a:rPr sz="2000" spc="30" dirty="0">
                <a:latin typeface="Century Schoolbook"/>
                <a:cs typeface="Century Schoolbook"/>
              </a:rPr>
              <a:t>on </a:t>
            </a:r>
            <a:r>
              <a:rPr sz="2000" spc="10" dirty="0">
                <a:latin typeface="Century Schoolbook"/>
                <a:cs typeface="Century Schoolbook"/>
              </a:rPr>
              <a:t>the </a:t>
            </a:r>
            <a:r>
              <a:rPr sz="2000" spc="-10" dirty="0">
                <a:latin typeface="Century Schoolbook"/>
                <a:cs typeface="Century Schoolbook"/>
              </a:rPr>
              <a:t>normal, </a:t>
            </a:r>
            <a:r>
              <a:rPr sz="2000" spc="-5" dirty="0">
                <a:latin typeface="Century Schoolbook"/>
                <a:cs typeface="Century Schoolbook"/>
              </a:rPr>
              <a:t>which </a:t>
            </a:r>
            <a:r>
              <a:rPr sz="2000" spc="25" dirty="0">
                <a:latin typeface="Century Schoolbook"/>
                <a:cs typeface="Century Schoolbook"/>
              </a:rPr>
              <a:t>is </a:t>
            </a:r>
            <a:r>
              <a:rPr sz="2000" spc="10" dirty="0">
                <a:latin typeface="Century Schoolbook"/>
                <a:cs typeface="Century Schoolbook"/>
              </a:rPr>
              <a:t>given </a:t>
            </a:r>
            <a:r>
              <a:rPr sz="2000" spc="575" dirty="0">
                <a:latin typeface="Century Schoolbook"/>
                <a:cs typeface="Century Schoolbook"/>
              </a:rPr>
              <a:t> </a:t>
            </a:r>
            <a:r>
              <a:rPr sz="2000" spc="10" dirty="0">
                <a:latin typeface="Century Schoolbook"/>
                <a:cs typeface="Century Schoolbook"/>
              </a:rPr>
              <a:t>by</a:t>
            </a:r>
            <a:endParaRPr sz="2000">
              <a:latin typeface="Century Schoolbook"/>
              <a:cs typeface="Century Schoolbook"/>
            </a:endParaRPr>
          </a:p>
          <a:p>
            <a:pPr marL="12700" algn="just">
              <a:lnSpc>
                <a:spcPct val="100000"/>
              </a:lnSpc>
              <a:spcBef>
                <a:spcPts val="10"/>
              </a:spcBef>
            </a:pPr>
            <a:r>
              <a:rPr sz="2000" spc="5" dirty="0">
                <a:latin typeface="Century Schoolbook"/>
                <a:cs typeface="Century Schoolbook"/>
              </a:rPr>
              <a:t>d=|(a</a:t>
            </a:r>
            <a:r>
              <a:rPr sz="2000" spc="5" dirty="0">
                <a:latin typeface="Cambria Math"/>
                <a:cs typeface="Cambria Math"/>
              </a:rPr>
              <a:t>⃗ </a:t>
            </a:r>
            <a:r>
              <a:rPr sz="2000" spc="10" dirty="0">
                <a:latin typeface="Century Schoolbook"/>
                <a:cs typeface="Century Schoolbook"/>
              </a:rPr>
              <a:t>2–a</a:t>
            </a:r>
            <a:r>
              <a:rPr sz="2000" spc="10" dirty="0">
                <a:latin typeface="Cambria Math"/>
                <a:cs typeface="Cambria Math"/>
              </a:rPr>
              <a:t>⃗ </a:t>
            </a:r>
            <a:r>
              <a:rPr sz="2000" spc="15" dirty="0">
                <a:latin typeface="Century Schoolbook"/>
                <a:cs typeface="Century Schoolbook"/>
              </a:rPr>
              <a:t>1).(b</a:t>
            </a:r>
            <a:r>
              <a:rPr sz="2000" spc="15" dirty="0">
                <a:latin typeface="Cambria Math"/>
                <a:cs typeface="Cambria Math"/>
              </a:rPr>
              <a:t>⃗ </a:t>
            </a:r>
            <a:r>
              <a:rPr sz="2000" spc="5" dirty="0">
                <a:latin typeface="Century Schoolbook"/>
                <a:cs typeface="Century Schoolbook"/>
              </a:rPr>
              <a:t>1×b</a:t>
            </a:r>
            <a:r>
              <a:rPr sz="2000" spc="5" dirty="0">
                <a:latin typeface="Cambria Math"/>
                <a:cs typeface="Cambria Math"/>
              </a:rPr>
              <a:t>⃗ </a:t>
            </a:r>
            <a:r>
              <a:rPr sz="2000" spc="5" dirty="0">
                <a:latin typeface="Century Schoolbook"/>
                <a:cs typeface="Century Schoolbook"/>
              </a:rPr>
              <a:t>2)|/|b</a:t>
            </a:r>
            <a:r>
              <a:rPr sz="2000" spc="5" dirty="0">
                <a:latin typeface="Cambria Math"/>
                <a:cs typeface="Cambria Math"/>
              </a:rPr>
              <a:t>⃗ </a:t>
            </a:r>
            <a:r>
              <a:rPr sz="2000" spc="5" dirty="0">
                <a:latin typeface="Century Schoolbook"/>
                <a:cs typeface="Century Schoolbook"/>
              </a:rPr>
              <a:t>1×b</a:t>
            </a:r>
            <a:r>
              <a:rPr sz="2000" spc="5" dirty="0">
                <a:latin typeface="Cambria Math"/>
                <a:cs typeface="Cambria Math"/>
              </a:rPr>
              <a:t>⃗</a:t>
            </a:r>
            <a:r>
              <a:rPr sz="2000" spc="245" dirty="0">
                <a:latin typeface="Cambria Math"/>
                <a:cs typeface="Cambria Math"/>
              </a:rPr>
              <a:t> </a:t>
            </a:r>
            <a:r>
              <a:rPr sz="2000" spc="10" dirty="0">
                <a:latin typeface="Century Schoolbook"/>
                <a:cs typeface="Century Schoolbook"/>
              </a:rPr>
              <a:t>2|</a:t>
            </a:r>
            <a:endParaRPr sz="2000">
              <a:latin typeface="Century Schoolbook"/>
              <a:cs typeface="Century Schoolbook"/>
            </a:endParaRPr>
          </a:p>
          <a:p>
            <a:pPr marL="12700" algn="just">
              <a:lnSpc>
                <a:spcPct val="100000"/>
              </a:lnSpc>
              <a:spcBef>
                <a:spcPts val="5"/>
              </a:spcBef>
            </a:pPr>
            <a:r>
              <a:rPr sz="2000" spc="-5" dirty="0">
                <a:latin typeface="Century Schoolbook"/>
                <a:cs typeface="Century Schoolbook"/>
              </a:rPr>
              <a:t>where </a:t>
            </a:r>
            <a:r>
              <a:rPr sz="2000" spc="15" dirty="0">
                <a:latin typeface="Century Schoolbook"/>
                <a:cs typeface="Century Schoolbook"/>
              </a:rPr>
              <a:t>d </a:t>
            </a:r>
            <a:r>
              <a:rPr sz="2000" spc="-10" dirty="0">
                <a:latin typeface="Century Schoolbook"/>
                <a:cs typeface="Century Schoolbook"/>
              </a:rPr>
              <a:t>measures </a:t>
            </a:r>
            <a:r>
              <a:rPr sz="2000" spc="-15" dirty="0">
                <a:latin typeface="Century Schoolbook"/>
                <a:cs typeface="Century Schoolbook"/>
              </a:rPr>
              <a:t>the  </a:t>
            </a:r>
            <a:r>
              <a:rPr sz="2000" spc="5" dirty="0">
                <a:latin typeface="Century Schoolbook"/>
                <a:cs typeface="Century Schoolbook"/>
              </a:rPr>
              <a:t>distance </a:t>
            </a:r>
            <a:r>
              <a:rPr sz="2000" spc="-10" dirty="0">
                <a:latin typeface="Century Schoolbook"/>
                <a:cs typeface="Century Schoolbook"/>
              </a:rPr>
              <a:t>or </a:t>
            </a:r>
            <a:r>
              <a:rPr sz="2000" spc="10" dirty="0">
                <a:latin typeface="Century Schoolbook"/>
                <a:cs typeface="Century Schoolbook"/>
              </a:rPr>
              <a:t>the </a:t>
            </a:r>
            <a:r>
              <a:rPr sz="2000" spc="-10" dirty="0">
                <a:latin typeface="Century Schoolbook"/>
                <a:cs typeface="Century Schoolbook"/>
              </a:rPr>
              <a:t>length </a:t>
            </a:r>
            <a:r>
              <a:rPr sz="2000" spc="30" dirty="0">
                <a:latin typeface="Century Schoolbook"/>
                <a:cs typeface="Century Schoolbook"/>
              </a:rPr>
              <a:t>of</a:t>
            </a:r>
            <a:r>
              <a:rPr sz="2000" spc="300" dirty="0">
                <a:latin typeface="Century Schoolbook"/>
                <a:cs typeface="Century Schoolbook"/>
              </a:rPr>
              <a:t> </a:t>
            </a:r>
            <a:r>
              <a:rPr sz="2000" spc="10" dirty="0">
                <a:latin typeface="Century Schoolbook"/>
                <a:cs typeface="Century Schoolbook"/>
              </a:rPr>
              <a:t>the</a:t>
            </a:r>
            <a:endParaRPr sz="2000">
              <a:latin typeface="Century Schoolbook"/>
              <a:cs typeface="Century Schoolbook"/>
            </a:endParaRPr>
          </a:p>
          <a:p>
            <a:pPr marL="12700">
              <a:lnSpc>
                <a:spcPct val="100000"/>
              </a:lnSpc>
              <a:spcBef>
                <a:spcPts val="5"/>
              </a:spcBef>
            </a:pPr>
            <a:r>
              <a:rPr sz="2000" dirty="0">
                <a:latin typeface="Century Schoolbook"/>
                <a:cs typeface="Century Schoolbook"/>
              </a:rPr>
              <a:t>perpendicular.</a:t>
            </a:r>
            <a:endParaRPr sz="2000">
              <a:latin typeface="Century Schoolbook"/>
              <a:cs typeface="Century Schoolbook"/>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7044" y="495680"/>
            <a:ext cx="2633345" cy="449580"/>
          </a:xfrm>
          <a:prstGeom prst="rect">
            <a:avLst/>
          </a:prstGeom>
        </p:spPr>
        <p:txBody>
          <a:bodyPr vert="horz" wrap="square" lIns="0" tIns="16510" rIns="0" bIns="0" rtlCol="0">
            <a:spAutoFit/>
          </a:bodyPr>
          <a:lstStyle/>
          <a:p>
            <a:pPr marL="12700">
              <a:lnSpc>
                <a:spcPct val="100000"/>
              </a:lnSpc>
              <a:spcBef>
                <a:spcPts val="130"/>
              </a:spcBef>
            </a:pPr>
            <a:r>
              <a:rPr sz="2750" spc="15" dirty="0"/>
              <a:t>Cartesian</a:t>
            </a:r>
            <a:r>
              <a:rPr sz="2750" spc="20" dirty="0"/>
              <a:t> Form</a:t>
            </a:r>
            <a:endParaRPr sz="2750"/>
          </a:p>
        </p:txBody>
      </p:sp>
      <p:sp>
        <p:nvSpPr>
          <p:cNvPr id="3" name="object 3"/>
          <p:cNvSpPr txBox="1"/>
          <p:nvPr/>
        </p:nvSpPr>
        <p:spPr>
          <a:xfrm>
            <a:off x="487044" y="1192212"/>
            <a:ext cx="7466330" cy="1673860"/>
          </a:xfrm>
          <a:prstGeom prst="rect">
            <a:avLst/>
          </a:prstGeom>
        </p:spPr>
        <p:txBody>
          <a:bodyPr vert="horz" wrap="square" lIns="0" tIns="12700" rIns="0" bIns="0" rtlCol="0">
            <a:spAutoFit/>
          </a:bodyPr>
          <a:lstStyle/>
          <a:p>
            <a:pPr marL="12700">
              <a:lnSpc>
                <a:spcPct val="100000"/>
              </a:lnSpc>
              <a:spcBef>
                <a:spcPts val="100"/>
              </a:spcBef>
            </a:pPr>
            <a:r>
              <a:rPr sz="1800" dirty="0">
                <a:latin typeface="Century Schoolbook"/>
                <a:cs typeface="Century Schoolbook"/>
              </a:rPr>
              <a:t>Let </a:t>
            </a:r>
            <a:r>
              <a:rPr sz="1800" spc="10" dirty="0">
                <a:latin typeface="Century Schoolbook"/>
                <a:cs typeface="Century Schoolbook"/>
              </a:rPr>
              <a:t>us </a:t>
            </a:r>
            <a:r>
              <a:rPr sz="1800" spc="5" dirty="0">
                <a:latin typeface="Century Schoolbook"/>
                <a:cs typeface="Century Schoolbook"/>
              </a:rPr>
              <a:t>consider </a:t>
            </a:r>
            <a:r>
              <a:rPr sz="1800" spc="-5" dirty="0">
                <a:latin typeface="Century Schoolbook"/>
                <a:cs typeface="Century Schoolbook"/>
              </a:rPr>
              <a:t>two </a:t>
            </a:r>
            <a:r>
              <a:rPr sz="1800" spc="15" dirty="0">
                <a:latin typeface="Century Schoolbook"/>
                <a:cs typeface="Century Schoolbook"/>
              </a:rPr>
              <a:t>lines </a:t>
            </a:r>
            <a:r>
              <a:rPr sz="1800" spc="5" dirty="0">
                <a:latin typeface="Century Schoolbook"/>
                <a:cs typeface="Century Schoolbook"/>
              </a:rPr>
              <a:t>whose</a:t>
            </a:r>
            <a:r>
              <a:rPr sz="1800" spc="-365" dirty="0">
                <a:latin typeface="Century Schoolbook"/>
                <a:cs typeface="Century Schoolbook"/>
              </a:rPr>
              <a:t> </a:t>
            </a:r>
            <a:r>
              <a:rPr sz="1800" spc="-5" dirty="0">
                <a:latin typeface="Century Schoolbook"/>
                <a:cs typeface="Century Schoolbook"/>
              </a:rPr>
              <a:t>equations are </a:t>
            </a:r>
            <a:r>
              <a:rPr sz="1800" spc="5" dirty="0">
                <a:latin typeface="Century Schoolbook"/>
                <a:cs typeface="Century Schoolbook"/>
              </a:rPr>
              <a:t>given </a:t>
            </a:r>
            <a:r>
              <a:rPr sz="1800" spc="-10" dirty="0">
                <a:latin typeface="Century Schoolbook"/>
                <a:cs typeface="Century Schoolbook"/>
              </a:rPr>
              <a:t>by:</a:t>
            </a:r>
            <a:endParaRPr sz="1800">
              <a:latin typeface="Century Schoolbook"/>
              <a:cs typeface="Century Schoolbook"/>
            </a:endParaRPr>
          </a:p>
          <a:p>
            <a:pPr>
              <a:lnSpc>
                <a:spcPct val="100000"/>
              </a:lnSpc>
              <a:spcBef>
                <a:spcPts val="10"/>
              </a:spcBef>
            </a:pPr>
            <a:endParaRPr sz="1900">
              <a:latin typeface="Times New Roman"/>
              <a:cs typeface="Times New Roman"/>
            </a:endParaRPr>
          </a:p>
          <a:p>
            <a:pPr marL="12700">
              <a:lnSpc>
                <a:spcPct val="100000"/>
              </a:lnSpc>
            </a:pPr>
            <a:r>
              <a:rPr sz="1800" spc="-5" dirty="0">
                <a:latin typeface="Century Schoolbook"/>
                <a:cs typeface="Century Schoolbook"/>
              </a:rPr>
              <a:t>(x–x1)/a1=(y–y1)/b1=(z–z1)/c1</a:t>
            </a:r>
            <a:endParaRPr sz="1800">
              <a:latin typeface="Century Schoolbook"/>
              <a:cs typeface="Century Schoolbook"/>
            </a:endParaRPr>
          </a:p>
          <a:p>
            <a:pPr marL="12700">
              <a:lnSpc>
                <a:spcPts val="2130"/>
              </a:lnSpc>
              <a:spcBef>
                <a:spcPts val="20"/>
              </a:spcBef>
            </a:pPr>
            <a:r>
              <a:rPr sz="1800" spc="-5" dirty="0">
                <a:latin typeface="Century Schoolbook"/>
                <a:cs typeface="Century Schoolbook"/>
              </a:rPr>
              <a:t>(x–x2)/a2=(y–y2)/b2=(z–z2)/c2</a:t>
            </a:r>
            <a:endParaRPr sz="1800">
              <a:latin typeface="Century Schoolbook"/>
              <a:cs typeface="Century Schoolbook"/>
            </a:endParaRPr>
          </a:p>
          <a:p>
            <a:pPr marL="12700" marR="5080">
              <a:lnSpc>
                <a:spcPts val="2180"/>
              </a:lnSpc>
              <a:spcBef>
                <a:spcPts val="25"/>
              </a:spcBef>
            </a:pPr>
            <a:r>
              <a:rPr sz="1800" spc="5" dirty="0">
                <a:latin typeface="Century Schoolbook"/>
                <a:cs typeface="Century Schoolbook"/>
              </a:rPr>
              <a:t>Then </a:t>
            </a:r>
            <a:r>
              <a:rPr sz="1800" spc="-5" dirty="0">
                <a:latin typeface="Century Schoolbook"/>
                <a:cs typeface="Century Schoolbook"/>
              </a:rPr>
              <a:t>the shortest </a:t>
            </a:r>
            <a:r>
              <a:rPr sz="1800" dirty="0">
                <a:latin typeface="Century Schoolbook"/>
                <a:cs typeface="Century Schoolbook"/>
              </a:rPr>
              <a:t>distance </a:t>
            </a:r>
            <a:r>
              <a:rPr sz="1800" spc="-5" dirty="0">
                <a:latin typeface="Century Schoolbook"/>
                <a:cs typeface="Century Schoolbook"/>
              </a:rPr>
              <a:t>between these </a:t>
            </a:r>
            <a:r>
              <a:rPr sz="1800" spc="10" dirty="0">
                <a:latin typeface="Century Schoolbook"/>
                <a:cs typeface="Century Schoolbook"/>
              </a:rPr>
              <a:t>lines, when </a:t>
            </a:r>
            <a:r>
              <a:rPr sz="1800" dirty="0">
                <a:latin typeface="Century Schoolbook"/>
                <a:cs typeface="Century Schoolbook"/>
              </a:rPr>
              <a:t>calculated</a:t>
            </a:r>
            <a:r>
              <a:rPr sz="1800" spc="-215" dirty="0">
                <a:latin typeface="Century Schoolbook"/>
                <a:cs typeface="Century Schoolbook"/>
              </a:rPr>
              <a:t> </a:t>
            </a:r>
            <a:r>
              <a:rPr sz="1800" spc="10" dirty="0">
                <a:latin typeface="Century Schoolbook"/>
                <a:cs typeface="Century Schoolbook"/>
              </a:rPr>
              <a:t>using  </a:t>
            </a:r>
            <a:r>
              <a:rPr sz="1800" spc="-5" dirty="0">
                <a:latin typeface="Century Schoolbook"/>
                <a:cs typeface="Century Schoolbook"/>
              </a:rPr>
              <a:t>the </a:t>
            </a:r>
            <a:r>
              <a:rPr sz="1800" spc="-10" dirty="0">
                <a:latin typeface="Century Schoolbook"/>
                <a:cs typeface="Century Schoolbook"/>
              </a:rPr>
              <a:t>Cartesian </a:t>
            </a:r>
            <a:r>
              <a:rPr sz="1800" spc="-5" dirty="0">
                <a:latin typeface="Century Schoolbook"/>
                <a:cs typeface="Century Schoolbook"/>
              </a:rPr>
              <a:t>equations, </a:t>
            </a:r>
            <a:r>
              <a:rPr sz="1800" spc="15" dirty="0">
                <a:latin typeface="Century Schoolbook"/>
                <a:cs typeface="Century Schoolbook"/>
              </a:rPr>
              <a:t>is </a:t>
            </a:r>
            <a:r>
              <a:rPr sz="1800" spc="5" dirty="0">
                <a:latin typeface="Century Schoolbook"/>
                <a:cs typeface="Century Schoolbook"/>
              </a:rPr>
              <a:t>given</a:t>
            </a:r>
            <a:r>
              <a:rPr sz="1800" spc="-110" dirty="0">
                <a:latin typeface="Century Schoolbook"/>
                <a:cs typeface="Century Schoolbook"/>
              </a:rPr>
              <a:t> </a:t>
            </a:r>
            <a:r>
              <a:rPr sz="1800" spc="-15" dirty="0">
                <a:latin typeface="Century Schoolbook"/>
                <a:cs typeface="Century Schoolbook"/>
              </a:rPr>
              <a:t>by</a:t>
            </a:r>
            <a:endParaRPr sz="1800">
              <a:latin typeface="Century Schoolbook"/>
              <a:cs typeface="Century Schoolbook"/>
            </a:endParaRPr>
          </a:p>
        </p:txBody>
      </p:sp>
      <p:sp>
        <p:nvSpPr>
          <p:cNvPr id="4" name="object 4"/>
          <p:cNvSpPr/>
          <p:nvPr/>
        </p:nvSpPr>
        <p:spPr>
          <a:xfrm>
            <a:off x="1457325" y="3200400"/>
            <a:ext cx="4800600" cy="29051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99172" y="113918"/>
            <a:ext cx="2658745" cy="449580"/>
          </a:xfrm>
          <a:prstGeom prst="rect">
            <a:avLst/>
          </a:prstGeom>
        </p:spPr>
        <p:txBody>
          <a:bodyPr vert="horz" wrap="square" lIns="0" tIns="16510" rIns="0" bIns="0" rtlCol="0">
            <a:spAutoFit/>
          </a:bodyPr>
          <a:lstStyle/>
          <a:p>
            <a:pPr marL="12700">
              <a:lnSpc>
                <a:spcPct val="100000"/>
              </a:lnSpc>
              <a:spcBef>
                <a:spcPts val="130"/>
              </a:spcBef>
            </a:pPr>
            <a:r>
              <a:rPr sz="2750" spc="20" dirty="0"/>
              <a:t>Solved</a:t>
            </a:r>
            <a:r>
              <a:rPr sz="2750" spc="-80" dirty="0"/>
              <a:t> </a:t>
            </a:r>
            <a:r>
              <a:rPr sz="2750" spc="20" dirty="0"/>
              <a:t>Example</a:t>
            </a:r>
            <a:endParaRPr sz="2750"/>
          </a:p>
        </p:txBody>
      </p:sp>
      <p:sp>
        <p:nvSpPr>
          <p:cNvPr id="3" name="object 3"/>
          <p:cNvSpPr txBox="1"/>
          <p:nvPr/>
        </p:nvSpPr>
        <p:spPr>
          <a:xfrm>
            <a:off x="999172" y="810577"/>
            <a:ext cx="5897245" cy="4973955"/>
          </a:xfrm>
          <a:prstGeom prst="rect">
            <a:avLst/>
          </a:prstGeom>
        </p:spPr>
        <p:txBody>
          <a:bodyPr vert="horz" wrap="square" lIns="0" tIns="10795" rIns="0" bIns="0" rtlCol="0">
            <a:spAutoFit/>
          </a:bodyPr>
          <a:lstStyle/>
          <a:p>
            <a:pPr marL="12700" marR="108585">
              <a:lnSpc>
                <a:spcPct val="100800"/>
              </a:lnSpc>
              <a:spcBef>
                <a:spcPts val="85"/>
              </a:spcBef>
            </a:pPr>
            <a:r>
              <a:rPr sz="1800" spc="5" dirty="0">
                <a:latin typeface="Century Schoolbook"/>
                <a:cs typeface="Century Schoolbook"/>
              </a:rPr>
              <a:t>Question: </a:t>
            </a:r>
            <a:r>
              <a:rPr sz="1800" spc="10" dirty="0">
                <a:latin typeface="Century Schoolbook"/>
                <a:cs typeface="Century Schoolbook"/>
              </a:rPr>
              <a:t>Find </a:t>
            </a:r>
            <a:r>
              <a:rPr sz="1800" spc="-5" dirty="0">
                <a:latin typeface="Century Schoolbook"/>
                <a:cs typeface="Century Schoolbook"/>
              </a:rPr>
              <a:t>the shortest </a:t>
            </a:r>
            <a:r>
              <a:rPr sz="1800" dirty="0">
                <a:latin typeface="Century Schoolbook"/>
                <a:cs typeface="Century Schoolbook"/>
              </a:rPr>
              <a:t>distance </a:t>
            </a:r>
            <a:r>
              <a:rPr sz="1800" spc="-5" dirty="0">
                <a:latin typeface="Century Schoolbook"/>
                <a:cs typeface="Century Schoolbook"/>
              </a:rPr>
              <a:t>between the</a:t>
            </a:r>
            <a:r>
              <a:rPr sz="1800" spc="-195" dirty="0">
                <a:latin typeface="Century Schoolbook"/>
                <a:cs typeface="Century Schoolbook"/>
              </a:rPr>
              <a:t> </a:t>
            </a:r>
            <a:r>
              <a:rPr sz="1800" spc="15" dirty="0">
                <a:latin typeface="Century Schoolbook"/>
                <a:cs typeface="Century Schoolbook"/>
              </a:rPr>
              <a:t>lines  </a:t>
            </a:r>
            <a:r>
              <a:rPr sz="1800" spc="5" dirty="0">
                <a:latin typeface="Century Schoolbook"/>
                <a:cs typeface="Century Schoolbook"/>
              </a:rPr>
              <a:t>whose </a:t>
            </a:r>
            <a:r>
              <a:rPr sz="1800" spc="-5" dirty="0">
                <a:latin typeface="Century Schoolbook"/>
                <a:cs typeface="Century Schoolbook"/>
              </a:rPr>
              <a:t>equations</a:t>
            </a:r>
            <a:r>
              <a:rPr sz="1800" spc="-55" dirty="0">
                <a:latin typeface="Century Schoolbook"/>
                <a:cs typeface="Century Schoolbook"/>
              </a:rPr>
              <a:t> </a:t>
            </a:r>
            <a:r>
              <a:rPr sz="1800" spc="-5" dirty="0">
                <a:latin typeface="Century Schoolbook"/>
                <a:cs typeface="Century Schoolbook"/>
              </a:rPr>
              <a:t>are:</a:t>
            </a:r>
            <a:endParaRPr sz="1800">
              <a:latin typeface="Century Schoolbook"/>
              <a:cs typeface="Century Schoolbook"/>
            </a:endParaRPr>
          </a:p>
          <a:p>
            <a:pPr>
              <a:lnSpc>
                <a:spcPct val="100000"/>
              </a:lnSpc>
              <a:spcBef>
                <a:spcPts val="50"/>
              </a:spcBef>
            </a:pPr>
            <a:endParaRPr sz="1800">
              <a:latin typeface="Times New Roman"/>
              <a:cs typeface="Times New Roman"/>
            </a:endParaRPr>
          </a:p>
          <a:p>
            <a:pPr marL="12700">
              <a:lnSpc>
                <a:spcPct val="100000"/>
              </a:lnSpc>
            </a:pPr>
            <a:r>
              <a:rPr sz="1800" spc="10" dirty="0">
                <a:latin typeface="Century Schoolbook"/>
                <a:cs typeface="Century Schoolbook"/>
              </a:rPr>
              <a:t>r</a:t>
            </a:r>
            <a:r>
              <a:rPr sz="1800" spc="10" dirty="0">
                <a:latin typeface="Cambria Math"/>
                <a:cs typeface="Cambria Math"/>
              </a:rPr>
              <a:t>⃗ </a:t>
            </a:r>
            <a:r>
              <a:rPr sz="1800" spc="5" dirty="0">
                <a:latin typeface="Century Schoolbook"/>
                <a:cs typeface="Century Schoolbook"/>
              </a:rPr>
              <a:t>1=i</a:t>
            </a:r>
            <a:r>
              <a:rPr sz="1800" spc="5" dirty="0">
                <a:latin typeface="Cambria Math"/>
                <a:cs typeface="Cambria Math"/>
              </a:rPr>
              <a:t>⃗ </a:t>
            </a:r>
            <a:r>
              <a:rPr sz="1800" spc="5" dirty="0">
                <a:latin typeface="Century Schoolbook"/>
                <a:cs typeface="Century Schoolbook"/>
              </a:rPr>
              <a:t>+j</a:t>
            </a:r>
            <a:r>
              <a:rPr sz="1800" spc="5" dirty="0">
                <a:latin typeface="Cambria Math"/>
                <a:cs typeface="Cambria Math"/>
              </a:rPr>
              <a:t>⃗ </a:t>
            </a:r>
            <a:r>
              <a:rPr sz="1800" dirty="0">
                <a:latin typeface="Century Schoolbook"/>
                <a:cs typeface="Century Schoolbook"/>
              </a:rPr>
              <a:t>+λ(2i</a:t>
            </a:r>
            <a:r>
              <a:rPr sz="1800" dirty="0">
                <a:latin typeface="Cambria Math"/>
                <a:cs typeface="Cambria Math"/>
              </a:rPr>
              <a:t>⃗ </a:t>
            </a:r>
            <a:r>
              <a:rPr sz="1800" spc="-15" dirty="0">
                <a:latin typeface="Century Schoolbook"/>
                <a:cs typeface="Century Schoolbook"/>
              </a:rPr>
              <a:t>–j</a:t>
            </a:r>
            <a:r>
              <a:rPr sz="1800" spc="-15" dirty="0">
                <a:latin typeface="Cambria Math"/>
                <a:cs typeface="Cambria Math"/>
              </a:rPr>
              <a:t>⃗ </a:t>
            </a:r>
            <a:r>
              <a:rPr sz="1800" dirty="0">
                <a:latin typeface="Century Schoolbook"/>
                <a:cs typeface="Century Schoolbook"/>
              </a:rPr>
              <a:t>+k</a:t>
            </a:r>
            <a:r>
              <a:rPr sz="1800" dirty="0">
                <a:latin typeface="Cambria Math"/>
                <a:cs typeface="Cambria Math"/>
              </a:rPr>
              <a:t>⃗</a:t>
            </a:r>
            <a:r>
              <a:rPr sz="1800" spc="75" dirty="0">
                <a:latin typeface="Cambria Math"/>
                <a:cs typeface="Cambria Math"/>
              </a:rPr>
              <a:t> </a:t>
            </a:r>
            <a:r>
              <a:rPr sz="1800" dirty="0">
                <a:latin typeface="Century Schoolbook"/>
                <a:cs typeface="Century Schoolbook"/>
              </a:rPr>
              <a:t>)</a:t>
            </a:r>
            <a:endParaRPr sz="1800">
              <a:latin typeface="Century Schoolbook"/>
              <a:cs typeface="Century Schoolbook"/>
            </a:endParaRPr>
          </a:p>
          <a:p>
            <a:pPr marL="12700">
              <a:lnSpc>
                <a:spcPct val="100000"/>
              </a:lnSpc>
              <a:spcBef>
                <a:spcPts val="20"/>
              </a:spcBef>
            </a:pPr>
            <a:r>
              <a:rPr sz="1800" spc="10" dirty="0">
                <a:latin typeface="Century Schoolbook"/>
                <a:cs typeface="Century Schoolbook"/>
              </a:rPr>
              <a:t>r</a:t>
            </a:r>
            <a:r>
              <a:rPr sz="1800" spc="10" dirty="0">
                <a:latin typeface="Cambria Math"/>
                <a:cs typeface="Cambria Math"/>
              </a:rPr>
              <a:t>⃗ </a:t>
            </a:r>
            <a:r>
              <a:rPr sz="1800" dirty="0">
                <a:latin typeface="Century Schoolbook"/>
                <a:cs typeface="Century Schoolbook"/>
              </a:rPr>
              <a:t>2=2i</a:t>
            </a:r>
            <a:r>
              <a:rPr sz="1800" dirty="0">
                <a:latin typeface="Cambria Math"/>
                <a:cs typeface="Cambria Math"/>
              </a:rPr>
              <a:t>⃗ </a:t>
            </a:r>
            <a:r>
              <a:rPr sz="1800" spc="5" dirty="0">
                <a:latin typeface="Century Schoolbook"/>
                <a:cs typeface="Century Schoolbook"/>
              </a:rPr>
              <a:t>+j</a:t>
            </a:r>
            <a:r>
              <a:rPr sz="1800" spc="5" dirty="0">
                <a:latin typeface="Cambria Math"/>
                <a:cs typeface="Cambria Math"/>
              </a:rPr>
              <a:t>⃗ </a:t>
            </a:r>
            <a:r>
              <a:rPr sz="1800" spc="-20" dirty="0">
                <a:latin typeface="Century Schoolbook"/>
                <a:cs typeface="Century Schoolbook"/>
              </a:rPr>
              <a:t>–k</a:t>
            </a:r>
            <a:r>
              <a:rPr sz="1800" spc="-20" dirty="0">
                <a:latin typeface="Cambria Math"/>
                <a:cs typeface="Cambria Math"/>
              </a:rPr>
              <a:t>⃗ </a:t>
            </a:r>
            <a:r>
              <a:rPr sz="1800" spc="10" dirty="0">
                <a:latin typeface="Century Schoolbook"/>
                <a:cs typeface="Century Schoolbook"/>
              </a:rPr>
              <a:t>+μ(3i</a:t>
            </a:r>
            <a:r>
              <a:rPr sz="1800" spc="10" dirty="0">
                <a:latin typeface="Cambria Math"/>
                <a:cs typeface="Cambria Math"/>
              </a:rPr>
              <a:t>⃗ </a:t>
            </a:r>
            <a:r>
              <a:rPr sz="1800" spc="-20" dirty="0">
                <a:latin typeface="Century Schoolbook"/>
                <a:cs typeface="Century Schoolbook"/>
              </a:rPr>
              <a:t>–5j</a:t>
            </a:r>
            <a:r>
              <a:rPr sz="1800" spc="-20" dirty="0">
                <a:latin typeface="Cambria Math"/>
                <a:cs typeface="Cambria Math"/>
              </a:rPr>
              <a:t>⃗ </a:t>
            </a:r>
            <a:r>
              <a:rPr sz="1800" spc="-5" dirty="0">
                <a:latin typeface="Century Schoolbook"/>
                <a:cs typeface="Century Schoolbook"/>
              </a:rPr>
              <a:t>+2k</a:t>
            </a:r>
            <a:r>
              <a:rPr sz="1800" spc="-5" dirty="0">
                <a:latin typeface="Cambria Math"/>
                <a:cs typeface="Cambria Math"/>
              </a:rPr>
              <a:t>⃗</a:t>
            </a:r>
            <a:r>
              <a:rPr sz="1800" spc="-65" dirty="0">
                <a:latin typeface="Cambria Math"/>
                <a:cs typeface="Cambria Math"/>
              </a:rPr>
              <a:t> </a:t>
            </a:r>
            <a:r>
              <a:rPr sz="1800" dirty="0">
                <a:latin typeface="Century Schoolbook"/>
                <a:cs typeface="Century Schoolbook"/>
              </a:rPr>
              <a:t>)</a:t>
            </a:r>
            <a:endParaRPr sz="1800">
              <a:latin typeface="Century Schoolbook"/>
              <a:cs typeface="Century Schoolbook"/>
            </a:endParaRPr>
          </a:p>
          <a:p>
            <a:pPr>
              <a:lnSpc>
                <a:spcPct val="100000"/>
              </a:lnSpc>
              <a:spcBef>
                <a:spcPts val="50"/>
              </a:spcBef>
            </a:pPr>
            <a:endParaRPr sz="1850">
              <a:latin typeface="Times New Roman"/>
              <a:cs typeface="Times New Roman"/>
            </a:endParaRPr>
          </a:p>
          <a:p>
            <a:pPr marL="12700" marR="5080">
              <a:lnSpc>
                <a:spcPct val="100800"/>
              </a:lnSpc>
            </a:pPr>
            <a:r>
              <a:rPr sz="1800" dirty="0">
                <a:latin typeface="Century Schoolbook"/>
                <a:cs typeface="Century Schoolbook"/>
              </a:rPr>
              <a:t>Answer: </a:t>
            </a:r>
            <a:r>
              <a:rPr sz="1800" spc="-25" dirty="0">
                <a:latin typeface="Century Schoolbook"/>
                <a:cs typeface="Century Schoolbook"/>
              </a:rPr>
              <a:t>We </a:t>
            </a:r>
            <a:r>
              <a:rPr sz="1800" dirty="0">
                <a:latin typeface="Century Schoolbook"/>
                <a:cs typeface="Century Schoolbook"/>
              </a:rPr>
              <a:t>shall compare </a:t>
            </a:r>
            <a:r>
              <a:rPr sz="1800" spc="-5" dirty="0">
                <a:latin typeface="Century Schoolbook"/>
                <a:cs typeface="Century Schoolbook"/>
              </a:rPr>
              <a:t>the </a:t>
            </a:r>
            <a:r>
              <a:rPr sz="1800" spc="5" dirty="0">
                <a:latin typeface="Century Schoolbook"/>
                <a:cs typeface="Century Schoolbook"/>
              </a:rPr>
              <a:t>given </a:t>
            </a:r>
            <a:r>
              <a:rPr sz="1800" spc="-5" dirty="0">
                <a:latin typeface="Century Schoolbook"/>
                <a:cs typeface="Century Schoolbook"/>
              </a:rPr>
              <a:t>equations </a:t>
            </a:r>
            <a:r>
              <a:rPr sz="1800" spc="5" dirty="0">
                <a:latin typeface="Century Schoolbook"/>
                <a:cs typeface="Century Schoolbook"/>
              </a:rPr>
              <a:t>with</a:t>
            </a:r>
            <a:r>
              <a:rPr sz="1800" spc="-215" dirty="0">
                <a:latin typeface="Century Schoolbook"/>
                <a:cs typeface="Century Schoolbook"/>
              </a:rPr>
              <a:t> </a:t>
            </a:r>
            <a:r>
              <a:rPr sz="1800" spc="-5" dirty="0">
                <a:latin typeface="Century Schoolbook"/>
                <a:cs typeface="Century Schoolbook"/>
              </a:rPr>
              <a:t>the  standard</a:t>
            </a:r>
            <a:r>
              <a:rPr sz="1800" spc="30" dirty="0">
                <a:latin typeface="Century Schoolbook"/>
                <a:cs typeface="Century Schoolbook"/>
              </a:rPr>
              <a:t> </a:t>
            </a:r>
            <a:r>
              <a:rPr sz="1800" spc="5" dirty="0">
                <a:latin typeface="Century Schoolbook"/>
                <a:cs typeface="Century Schoolbook"/>
              </a:rPr>
              <a:t>form</a:t>
            </a:r>
            <a:endParaRPr sz="1800">
              <a:latin typeface="Century Schoolbook"/>
              <a:cs typeface="Century Schoolbook"/>
            </a:endParaRPr>
          </a:p>
          <a:p>
            <a:pPr>
              <a:lnSpc>
                <a:spcPct val="100000"/>
              </a:lnSpc>
              <a:spcBef>
                <a:spcPts val="50"/>
              </a:spcBef>
            </a:pPr>
            <a:endParaRPr sz="1800">
              <a:latin typeface="Times New Roman"/>
              <a:cs typeface="Times New Roman"/>
            </a:endParaRPr>
          </a:p>
          <a:p>
            <a:pPr marL="12700">
              <a:lnSpc>
                <a:spcPct val="100000"/>
              </a:lnSpc>
            </a:pPr>
            <a:r>
              <a:rPr sz="1800" dirty="0">
                <a:latin typeface="Century Schoolbook"/>
                <a:cs typeface="Century Schoolbook"/>
              </a:rPr>
              <a:t>a1=i</a:t>
            </a:r>
            <a:r>
              <a:rPr sz="1800" dirty="0">
                <a:latin typeface="Cambria Math"/>
                <a:cs typeface="Cambria Math"/>
              </a:rPr>
              <a:t>⃗ </a:t>
            </a:r>
            <a:r>
              <a:rPr sz="1800" spc="5" dirty="0">
                <a:latin typeface="Century Schoolbook"/>
                <a:cs typeface="Century Schoolbook"/>
              </a:rPr>
              <a:t>+j</a:t>
            </a:r>
            <a:r>
              <a:rPr sz="1800" spc="5" dirty="0">
                <a:latin typeface="Cambria Math"/>
                <a:cs typeface="Cambria Math"/>
              </a:rPr>
              <a:t>⃗ </a:t>
            </a:r>
            <a:r>
              <a:rPr sz="1800" dirty="0">
                <a:latin typeface="Century Schoolbook"/>
                <a:cs typeface="Century Schoolbook"/>
              </a:rPr>
              <a:t>,b1=2i</a:t>
            </a:r>
            <a:r>
              <a:rPr sz="1800" dirty="0">
                <a:latin typeface="Cambria Math"/>
                <a:cs typeface="Cambria Math"/>
              </a:rPr>
              <a:t>⃗ </a:t>
            </a:r>
            <a:r>
              <a:rPr sz="1800" spc="-15" dirty="0">
                <a:latin typeface="Century Schoolbook"/>
                <a:cs typeface="Century Schoolbook"/>
              </a:rPr>
              <a:t>–j</a:t>
            </a:r>
            <a:r>
              <a:rPr sz="1800" spc="-15" dirty="0">
                <a:latin typeface="Cambria Math"/>
                <a:cs typeface="Cambria Math"/>
              </a:rPr>
              <a:t>⃗</a:t>
            </a:r>
            <a:r>
              <a:rPr sz="1800" spc="325" dirty="0">
                <a:latin typeface="Cambria Math"/>
                <a:cs typeface="Cambria Math"/>
              </a:rPr>
              <a:t> </a:t>
            </a:r>
            <a:r>
              <a:rPr sz="1800" dirty="0">
                <a:latin typeface="Century Schoolbook"/>
                <a:cs typeface="Century Schoolbook"/>
              </a:rPr>
              <a:t>+k</a:t>
            </a:r>
            <a:r>
              <a:rPr sz="1800" dirty="0">
                <a:latin typeface="Cambria Math"/>
                <a:cs typeface="Cambria Math"/>
              </a:rPr>
              <a:t>⃗</a:t>
            </a:r>
            <a:endParaRPr sz="1800">
              <a:latin typeface="Cambria Math"/>
              <a:cs typeface="Cambria Math"/>
            </a:endParaRPr>
          </a:p>
          <a:p>
            <a:pPr marL="12700">
              <a:lnSpc>
                <a:spcPct val="100000"/>
              </a:lnSpc>
              <a:spcBef>
                <a:spcPts val="20"/>
              </a:spcBef>
            </a:pPr>
            <a:r>
              <a:rPr sz="1800" spc="-5" dirty="0">
                <a:latin typeface="Century Schoolbook"/>
                <a:cs typeface="Century Schoolbook"/>
              </a:rPr>
              <a:t>a2=2i</a:t>
            </a:r>
            <a:r>
              <a:rPr sz="1800" spc="-5" dirty="0">
                <a:latin typeface="Cambria Math"/>
                <a:cs typeface="Cambria Math"/>
              </a:rPr>
              <a:t>⃗ </a:t>
            </a:r>
            <a:r>
              <a:rPr sz="1800" spc="5" dirty="0">
                <a:latin typeface="Century Schoolbook"/>
                <a:cs typeface="Century Schoolbook"/>
              </a:rPr>
              <a:t>+j</a:t>
            </a:r>
            <a:r>
              <a:rPr sz="1800" spc="5" dirty="0">
                <a:latin typeface="Cambria Math"/>
                <a:cs typeface="Cambria Math"/>
              </a:rPr>
              <a:t>⃗ </a:t>
            </a:r>
            <a:r>
              <a:rPr sz="1800" spc="-20" dirty="0">
                <a:latin typeface="Century Schoolbook"/>
                <a:cs typeface="Century Schoolbook"/>
              </a:rPr>
              <a:t>–k</a:t>
            </a:r>
            <a:r>
              <a:rPr sz="1800" spc="-20" dirty="0">
                <a:latin typeface="Cambria Math"/>
                <a:cs typeface="Cambria Math"/>
              </a:rPr>
              <a:t>⃗ </a:t>
            </a:r>
            <a:r>
              <a:rPr sz="1800" dirty="0">
                <a:latin typeface="Century Schoolbook"/>
                <a:cs typeface="Century Schoolbook"/>
              </a:rPr>
              <a:t>,b2=3i</a:t>
            </a:r>
            <a:r>
              <a:rPr sz="1800" dirty="0">
                <a:latin typeface="Cambria Math"/>
                <a:cs typeface="Cambria Math"/>
              </a:rPr>
              <a:t>⃗ </a:t>
            </a:r>
            <a:r>
              <a:rPr sz="1800" spc="-20" dirty="0">
                <a:latin typeface="Century Schoolbook"/>
                <a:cs typeface="Century Schoolbook"/>
              </a:rPr>
              <a:t>–5j</a:t>
            </a:r>
            <a:r>
              <a:rPr sz="1800" spc="-20" dirty="0">
                <a:latin typeface="Cambria Math"/>
                <a:cs typeface="Cambria Math"/>
              </a:rPr>
              <a:t>⃗</a:t>
            </a:r>
            <a:r>
              <a:rPr sz="1800" spc="-215" dirty="0">
                <a:latin typeface="Cambria Math"/>
                <a:cs typeface="Cambria Math"/>
              </a:rPr>
              <a:t> </a:t>
            </a:r>
            <a:r>
              <a:rPr sz="1800" spc="-5" dirty="0">
                <a:latin typeface="Century Schoolbook"/>
                <a:cs typeface="Century Schoolbook"/>
              </a:rPr>
              <a:t>+2k</a:t>
            </a:r>
            <a:r>
              <a:rPr sz="1800" spc="-5" dirty="0">
                <a:latin typeface="Cambria Math"/>
                <a:cs typeface="Cambria Math"/>
              </a:rPr>
              <a:t>⃗</a:t>
            </a:r>
            <a:endParaRPr sz="1800">
              <a:latin typeface="Cambria Math"/>
              <a:cs typeface="Cambria Math"/>
            </a:endParaRPr>
          </a:p>
          <a:p>
            <a:pPr marL="12700">
              <a:lnSpc>
                <a:spcPct val="100000"/>
              </a:lnSpc>
              <a:spcBef>
                <a:spcPts val="15"/>
              </a:spcBef>
            </a:pPr>
            <a:r>
              <a:rPr sz="1800" spc="-5" dirty="0">
                <a:latin typeface="Century Schoolbook"/>
                <a:cs typeface="Century Schoolbook"/>
              </a:rPr>
              <a:t>So, </a:t>
            </a:r>
            <a:r>
              <a:rPr sz="1800" spc="10" dirty="0">
                <a:latin typeface="Century Schoolbook"/>
                <a:cs typeface="Century Schoolbook"/>
              </a:rPr>
              <a:t>we </a:t>
            </a:r>
            <a:r>
              <a:rPr sz="1800" spc="-5" dirty="0">
                <a:latin typeface="Century Schoolbook"/>
                <a:cs typeface="Century Schoolbook"/>
              </a:rPr>
              <a:t>can </a:t>
            </a:r>
            <a:r>
              <a:rPr sz="1800" spc="10" dirty="0">
                <a:latin typeface="Century Schoolbook"/>
                <a:cs typeface="Century Schoolbook"/>
              </a:rPr>
              <a:t>find </a:t>
            </a:r>
            <a:r>
              <a:rPr sz="1800" spc="-5" dirty="0">
                <a:latin typeface="Century Schoolbook"/>
                <a:cs typeface="Century Schoolbook"/>
              </a:rPr>
              <a:t>the shortest </a:t>
            </a:r>
            <a:r>
              <a:rPr sz="1800" dirty="0">
                <a:latin typeface="Century Schoolbook"/>
                <a:cs typeface="Century Schoolbook"/>
              </a:rPr>
              <a:t>distance </a:t>
            </a:r>
            <a:r>
              <a:rPr sz="1800" spc="-15" dirty="0">
                <a:latin typeface="Century Schoolbook"/>
                <a:cs typeface="Century Schoolbook"/>
              </a:rPr>
              <a:t>as</a:t>
            </a:r>
            <a:r>
              <a:rPr sz="1800" spc="-114" dirty="0">
                <a:latin typeface="Century Schoolbook"/>
                <a:cs typeface="Century Schoolbook"/>
              </a:rPr>
              <a:t> </a:t>
            </a:r>
            <a:r>
              <a:rPr sz="1800" dirty="0">
                <a:latin typeface="Century Schoolbook"/>
                <a:cs typeface="Century Schoolbook"/>
              </a:rPr>
              <a:t>:</a:t>
            </a:r>
            <a:endParaRPr sz="1800">
              <a:latin typeface="Century Schoolbook"/>
              <a:cs typeface="Century Schoolbook"/>
            </a:endParaRPr>
          </a:p>
          <a:p>
            <a:pPr>
              <a:lnSpc>
                <a:spcPct val="100000"/>
              </a:lnSpc>
              <a:spcBef>
                <a:spcPts val="55"/>
              </a:spcBef>
            </a:pPr>
            <a:endParaRPr sz="1800">
              <a:latin typeface="Times New Roman"/>
              <a:cs typeface="Times New Roman"/>
            </a:endParaRPr>
          </a:p>
          <a:p>
            <a:pPr marL="12700">
              <a:lnSpc>
                <a:spcPct val="100000"/>
              </a:lnSpc>
            </a:pPr>
            <a:r>
              <a:rPr sz="1800" spc="10" dirty="0">
                <a:latin typeface="Century Schoolbook"/>
                <a:cs typeface="Century Schoolbook"/>
              </a:rPr>
              <a:t>d=|[(2i</a:t>
            </a:r>
            <a:r>
              <a:rPr sz="1800" spc="10" dirty="0">
                <a:latin typeface="Cambria Math"/>
                <a:cs typeface="Cambria Math"/>
              </a:rPr>
              <a:t>⃗</a:t>
            </a:r>
            <a:r>
              <a:rPr sz="1800" spc="-10" dirty="0">
                <a:latin typeface="Cambria Math"/>
                <a:cs typeface="Cambria Math"/>
              </a:rPr>
              <a:t> </a:t>
            </a:r>
            <a:r>
              <a:rPr sz="1800" spc="-15" dirty="0">
                <a:latin typeface="Century Schoolbook"/>
                <a:cs typeface="Century Schoolbook"/>
              </a:rPr>
              <a:t>–j</a:t>
            </a:r>
            <a:r>
              <a:rPr sz="1800" spc="-15" dirty="0">
                <a:latin typeface="Cambria Math"/>
                <a:cs typeface="Cambria Math"/>
              </a:rPr>
              <a:t>⃗</a:t>
            </a:r>
            <a:r>
              <a:rPr sz="1800" spc="140" dirty="0">
                <a:latin typeface="Cambria Math"/>
                <a:cs typeface="Cambria Math"/>
              </a:rPr>
              <a:t> </a:t>
            </a:r>
            <a:r>
              <a:rPr sz="1800" dirty="0">
                <a:latin typeface="Century Schoolbook"/>
                <a:cs typeface="Century Schoolbook"/>
              </a:rPr>
              <a:t>+k</a:t>
            </a:r>
            <a:r>
              <a:rPr sz="1800" dirty="0">
                <a:latin typeface="Cambria Math"/>
                <a:cs typeface="Cambria Math"/>
              </a:rPr>
              <a:t>⃗</a:t>
            </a:r>
            <a:r>
              <a:rPr sz="1800" spc="70" dirty="0">
                <a:latin typeface="Cambria Math"/>
                <a:cs typeface="Cambria Math"/>
              </a:rPr>
              <a:t> </a:t>
            </a:r>
            <a:r>
              <a:rPr sz="1800" spc="5" dirty="0">
                <a:latin typeface="Century Schoolbook"/>
                <a:cs typeface="Century Schoolbook"/>
              </a:rPr>
              <a:t>)×(3i</a:t>
            </a:r>
            <a:r>
              <a:rPr sz="1800" spc="5" dirty="0">
                <a:latin typeface="Cambria Math"/>
                <a:cs typeface="Cambria Math"/>
              </a:rPr>
              <a:t>⃗</a:t>
            </a:r>
            <a:r>
              <a:rPr sz="1800" spc="65" dirty="0">
                <a:latin typeface="Cambria Math"/>
                <a:cs typeface="Cambria Math"/>
              </a:rPr>
              <a:t> </a:t>
            </a:r>
            <a:r>
              <a:rPr sz="1800" spc="-20" dirty="0">
                <a:latin typeface="Century Schoolbook"/>
                <a:cs typeface="Century Schoolbook"/>
              </a:rPr>
              <a:t>–5j</a:t>
            </a:r>
            <a:r>
              <a:rPr sz="1800" spc="-20" dirty="0">
                <a:latin typeface="Cambria Math"/>
                <a:cs typeface="Cambria Math"/>
              </a:rPr>
              <a:t>⃗</a:t>
            </a:r>
            <a:r>
              <a:rPr sz="1800" spc="145" dirty="0">
                <a:latin typeface="Cambria Math"/>
                <a:cs typeface="Cambria Math"/>
              </a:rPr>
              <a:t> </a:t>
            </a:r>
            <a:r>
              <a:rPr sz="1800" spc="-5" dirty="0">
                <a:latin typeface="Century Schoolbook"/>
                <a:cs typeface="Century Schoolbook"/>
              </a:rPr>
              <a:t>+2k</a:t>
            </a:r>
            <a:r>
              <a:rPr sz="1800" spc="-5" dirty="0">
                <a:latin typeface="Cambria Math"/>
                <a:cs typeface="Cambria Math"/>
              </a:rPr>
              <a:t>⃗</a:t>
            </a:r>
            <a:r>
              <a:rPr sz="1800" spc="140" dirty="0">
                <a:latin typeface="Cambria Math"/>
                <a:cs typeface="Cambria Math"/>
              </a:rPr>
              <a:t> </a:t>
            </a:r>
            <a:r>
              <a:rPr sz="1800" spc="10" dirty="0">
                <a:latin typeface="Century Schoolbook"/>
                <a:cs typeface="Century Schoolbook"/>
              </a:rPr>
              <a:t>)].(i</a:t>
            </a:r>
            <a:r>
              <a:rPr sz="1800" spc="10" dirty="0">
                <a:latin typeface="Cambria Math"/>
                <a:cs typeface="Cambria Math"/>
              </a:rPr>
              <a:t>⃗</a:t>
            </a:r>
            <a:r>
              <a:rPr sz="1800" spc="70" dirty="0">
                <a:latin typeface="Cambria Math"/>
                <a:cs typeface="Cambria Math"/>
              </a:rPr>
              <a:t> </a:t>
            </a:r>
            <a:r>
              <a:rPr sz="1800" spc="-20" dirty="0">
                <a:latin typeface="Century Schoolbook"/>
                <a:cs typeface="Century Schoolbook"/>
              </a:rPr>
              <a:t>–k</a:t>
            </a:r>
            <a:r>
              <a:rPr sz="1800" spc="-20" dirty="0">
                <a:latin typeface="Cambria Math"/>
                <a:cs typeface="Cambria Math"/>
              </a:rPr>
              <a:t>⃗</a:t>
            </a:r>
            <a:r>
              <a:rPr sz="1800" spc="140" dirty="0">
                <a:latin typeface="Cambria Math"/>
                <a:cs typeface="Cambria Math"/>
              </a:rPr>
              <a:t> </a:t>
            </a:r>
            <a:r>
              <a:rPr sz="1800" spc="10" dirty="0">
                <a:latin typeface="Century Schoolbook"/>
                <a:cs typeface="Century Schoolbook"/>
              </a:rPr>
              <a:t>)|/|(2i</a:t>
            </a:r>
            <a:r>
              <a:rPr sz="1800" spc="10" dirty="0">
                <a:latin typeface="Cambria Math"/>
                <a:cs typeface="Cambria Math"/>
              </a:rPr>
              <a:t>⃗</a:t>
            </a:r>
            <a:r>
              <a:rPr sz="1800" spc="-10" dirty="0">
                <a:latin typeface="Cambria Math"/>
                <a:cs typeface="Cambria Math"/>
              </a:rPr>
              <a:t> </a:t>
            </a:r>
            <a:r>
              <a:rPr sz="1800" spc="-15" dirty="0">
                <a:latin typeface="Century Schoolbook"/>
                <a:cs typeface="Century Schoolbook"/>
              </a:rPr>
              <a:t>–j</a:t>
            </a:r>
            <a:r>
              <a:rPr sz="1800" spc="-15" dirty="0">
                <a:latin typeface="Cambria Math"/>
                <a:cs typeface="Cambria Math"/>
              </a:rPr>
              <a:t>⃗</a:t>
            </a:r>
            <a:r>
              <a:rPr sz="1800" spc="140" dirty="0">
                <a:latin typeface="Cambria Math"/>
                <a:cs typeface="Cambria Math"/>
              </a:rPr>
              <a:t> </a:t>
            </a:r>
            <a:r>
              <a:rPr sz="1800" dirty="0">
                <a:latin typeface="Century Schoolbook"/>
                <a:cs typeface="Century Schoolbook"/>
              </a:rPr>
              <a:t>+k</a:t>
            </a:r>
            <a:r>
              <a:rPr sz="1800" dirty="0">
                <a:latin typeface="Cambria Math"/>
                <a:cs typeface="Cambria Math"/>
              </a:rPr>
              <a:t>⃗</a:t>
            </a:r>
            <a:endParaRPr sz="1800">
              <a:latin typeface="Cambria Math"/>
              <a:cs typeface="Cambria Math"/>
            </a:endParaRPr>
          </a:p>
          <a:p>
            <a:pPr marL="12700">
              <a:lnSpc>
                <a:spcPct val="100000"/>
              </a:lnSpc>
              <a:spcBef>
                <a:spcPts val="20"/>
              </a:spcBef>
            </a:pPr>
            <a:r>
              <a:rPr sz="1800" spc="5" dirty="0">
                <a:latin typeface="Century Schoolbook"/>
                <a:cs typeface="Century Schoolbook"/>
              </a:rPr>
              <a:t>)×(3i</a:t>
            </a:r>
            <a:r>
              <a:rPr sz="1800" spc="5" dirty="0">
                <a:latin typeface="Cambria Math"/>
                <a:cs typeface="Cambria Math"/>
              </a:rPr>
              <a:t>⃗ </a:t>
            </a:r>
            <a:r>
              <a:rPr sz="1800" spc="-20" dirty="0">
                <a:latin typeface="Century Schoolbook"/>
                <a:cs typeface="Century Schoolbook"/>
              </a:rPr>
              <a:t>–5j</a:t>
            </a:r>
            <a:r>
              <a:rPr sz="1800" spc="-20" dirty="0">
                <a:latin typeface="Cambria Math"/>
                <a:cs typeface="Cambria Math"/>
              </a:rPr>
              <a:t>⃗ </a:t>
            </a:r>
            <a:r>
              <a:rPr sz="1800" spc="-5" dirty="0">
                <a:latin typeface="Century Schoolbook"/>
                <a:cs typeface="Century Schoolbook"/>
              </a:rPr>
              <a:t>+2k</a:t>
            </a:r>
            <a:r>
              <a:rPr sz="1800" spc="-5" dirty="0">
                <a:latin typeface="Cambria Math"/>
                <a:cs typeface="Cambria Math"/>
              </a:rPr>
              <a:t>⃗</a:t>
            </a:r>
            <a:r>
              <a:rPr sz="1800" spc="-20" dirty="0">
                <a:latin typeface="Cambria Math"/>
                <a:cs typeface="Cambria Math"/>
              </a:rPr>
              <a:t> </a:t>
            </a:r>
            <a:r>
              <a:rPr sz="1800" spc="-5" dirty="0">
                <a:latin typeface="Century Schoolbook"/>
                <a:cs typeface="Century Schoolbook"/>
              </a:rPr>
              <a:t>)|</a:t>
            </a:r>
            <a:endParaRPr sz="1800">
              <a:latin typeface="Century Schoolbook"/>
              <a:cs typeface="Century Schoolbook"/>
            </a:endParaRPr>
          </a:p>
          <a:p>
            <a:pPr marL="12700">
              <a:lnSpc>
                <a:spcPct val="100000"/>
              </a:lnSpc>
              <a:spcBef>
                <a:spcPts val="15"/>
              </a:spcBef>
            </a:pPr>
            <a:r>
              <a:rPr sz="1800" dirty="0">
                <a:latin typeface="Century Schoolbook"/>
                <a:cs typeface="Century Schoolbook"/>
              </a:rPr>
              <a:t>= | 3 – 0 + 7 | /</a:t>
            </a:r>
            <a:r>
              <a:rPr sz="1800" spc="-40" dirty="0">
                <a:latin typeface="Century Schoolbook"/>
                <a:cs typeface="Century Schoolbook"/>
              </a:rPr>
              <a:t> </a:t>
            </a:r>
            <a:r>
              <a:rPr sz="1800" spc="-10" dirty="0">
                <a:latin typeface="Century Schoolbook"/>
                <a:cs typeface="Century Schoolbook"/>
              </a:rPr>
              <a:t>(59)1/2</a:t>
            </a:r>
            <a:endParaRPr sz="1800">
              <a:latin typeface="Century Schoolbook"/>
              <a:cs typeface="Century Schoolbook"/>
            </a:endParaRPr>
          </a:p>
          <a:p>
            <a:pPr marL="12700">
              <a:lnSpc>
                <a:spcPct val="100000"/>
              </a:lnSpc>
              <a:spcBef>
                <a:spcPts val="15"/>
              </a:spcBef>
            </a:pPr>
            <a:r>
              <a:rPr sz="1800" dirty="0">
                <a:latin typeface="Century Schoolbook"/>
                <a:cs typeface="Century Schoolbook"/>
              </a:rPr>
              <a:t>= </a:t>
            </a:r>
            <a:r>
              <a:rPr sz="1800" spc="-10" dirty="0">
                <a:latin typeface="Century Schoolbook"/>
                <a:cs typeface="Century Schoolbook"/>
              </a:rPr>
              <a:t>|10| </a:t>
            </a:r>
            <a:r>
              <a:rPr sz="1800" dirty="0">
                <a:latin typeface="Century Schoolbook"/>
                <a:cs typeface="Century Schoolbook"/>
              </a:rPr>
              <a:t>/</a:t>
            </a:r>
            <a:r>
              <a:rPr sz="1800" spc="5" dirty="0">
                <a:latin typeface="Century Schoolbook"/>
                <a:cs typeface="Century Schoolbook"/>
              </a:rPr>
              <a:t> </a:t>
            </a:r>
            <a:r>
              <a:rPr sz="1800" spc="-10" dirty="0">
                <a:latin typeface="Century Schoolbook"/>
                <a:cs typeface="Century Schoolbook"/>
              </a:rPr>
              <a:t>(59)1/2</a:t>
            </a:r>
            <a:endParaRPr sz="1800">
              <a:latin typeface="Century Schoolbook"/>
              <a:cs typeface="Century Schoolbook"/>
            </a:endParaRPr>
          </a:p>
          <a:p>
            <a:pPr marL="12700">
              <a:lnSpc>
                <a:spcPct val="100000"/>
              </a:lnSpc>
              <a:spcBef>
                <a:spcPts val="20"/>
              </a:spcBef>
            </a:pPr>
            <a:r>
              <a:rPr sz="1800" spc="15" dirty="0">
                <a:latin typeface="Century Schoolbook"/>
                <a:cs typeface="Century Schoolbook"/>
              </a:rPr>
              <a:t>is </a:t>
            </a:r>
            <a:r>
              <a:rPr sz="1800" spc="-5" dirty="0">
                <a:latin typeface="Century Schoolbook"/>
                <a:cs typeface="Century Schoolbook"/>
              </a:rPr>
              <a:t>the shortest </a:t>
            </a:r>
            <a:r>
              <a:rPr sz="1800" dirty="0">
                <a:latin typeface="Century Schoolbook"/>
                <a:cs typeface="Century Schoolbook"/>
              </a:rPr>
              <a:t>distance </a:t>
            </a:r>
            <a:r>
              <a:rPr sz="1800" spc="-5" dirty="0">
                <a:latin typeface="Century Schoolbook"/>
                <a:cs typeface="Century Schoolbook"/>
              </a:rPr>
              <a:t>between the </a:t>
            </a:r>
            <a:r>
              <a:rPr sz="1800" spc="5" dirty="0">
                <a:latin typeface="Century Schoolbook"/>
                <a:cs typeface="Century Schoolbook"/>
              </a:rPr>
              <a:t>given</a:t>
            </a:r>
            <a:r>
              <a:rPr sz="1800" spc="-140" dirty="0">
                <a:latin typeface="Century Schoolbook"/>
                <a:cs typeface="Century Schoolbook"/>
              </a:rPr>
              <a:t> </a:t>
            </a:r>
            <a:r>
              <a:rPr sz="1800" spc="10" dirty="0">
                <a:latin typeface="Century Schoolbook"/>
                <a:cs typeface="Century Schoolbook"/>
              </a:rPr>
              <a:t>lines.</a:t>
            </a:r>
            <a:endParaRPr sz="1800">
              <a:latin typeface="Century Schoolbook"/>
              <a:cs typeface="Century Schoolbook"/>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384" rIns="0" bIns="0" rtlCol="0">
            <a:spAutoFit/>
          </a:bodyPr>
          <a:lstStyle/>
          <a:p>
            <a:pPr marL="12700" marR="5080">
              <a:lnSpc>
                <a:spcPct val="117600"/>
              </a:lnSpc>
              <a:spcBef>
                <a:spcPts val="254"/>
              </a:spcBef>
            </a:pPr>
            <a:r>
              <a:rPr sz="2750" dirty="0"/>
              <a:t>S</a:t>
            </a:r>
            <a:r>
              <a:rPr sz="2250" dirty="0"/>
              <a:t>HORTEST </a:t>
            </a:r>
            <a:r>
              <a:rPr sz="2250" spc="-25" dirty="0"/>
              <a:t>DISTANCE </a:t>
            </a:r>
            <a:r>
              <a:rPr sz="2250" spc="5" dirty="0"/>
              <a:t>BETWEEN </a:t>
            </a:r>
            <a:r>
              <a:rPr sz="2250" spc="-10" dirty="0"/>
              <a:t>TWO </a:t>
            </a:r>
            <a:r>
              <a:rPr sz="2250" spc="-5" dirty="0"/>
              <a:t>LINES </a:t>
            </a:r>
            <a:r>
              <a:rPr sz="2250" spc="-20" dirty="0"/>
              <a:t>IN  </a:t>
            </a:r>
            <a:r>
              <a:rPr sz="2250" dirty="0"/>
              <a:t>SYMMETRICAL</a:t>
            </a:r>
            <a:r>
              <a:rPr sz="2250" spc="-30" dirty="0"/>
              <a:t> </a:t>
            </a:r>
            <a:r>
              <a:rPr sz="2250" spc="-5" dirty="0"/>
              <a:t>FORM</a:t>
            </a:r>
            <a:endParaRPr sz="2250"/>
          </a:p>
        </p:txBody>
      </p:sp>
      <p:sp>
        <p:nvSpPr>
          <p:cNvPr id="3" name="object 3"/>
          <p:cNvSpPr/>
          <p:nvPr/>
        </p:nvSpPr>
        <p:spPr>
          <a:xfrm>
            <a:off x="561975" y="1609725"/>
            <a:ext cx="7277100" cy="487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532130"/>
            <a:ext cx="6805295" cy="857885"/>
          </a:xfrm>
          <a:prstGeom prst="rect">
            <a:avLst/>
          </a:prstGeom>
        </p:spPr>
        <p:txBody>
          <a:bodyPr vert="horz" wrap="square" lIns="0" tIns="5080" rIns="0" bIns="0" rtlCol="0">
            <a:spAutoFit/>
          </a:bodyPr>
          <a:lstStyle/>
          <a:p>
            <a:pPr marL="12700" marR="5080">
              <a:lnSpc>
                <a:spcPct val="102000"/>
              </a:lnSpc>
              <a:spcBef>
                <a:spcPts val="40"/>
              </a:spcBef>
            </a:pPr>
            <a:r>
              <a:rPr sz="2700" spc="15" dirty="0"/>
              <a:t>S</a:t>
            </a:r>
            <a:r>
              <a:rPr sz="2150" spc="15" dirty="0"/>
              <a:t>HORTEST </a:t>
            </a:r>
            <a:r>
              <a:rPr sz="2150" spc="-5" dirty="0"/>
              <a:t>DISTANCE </a:t>
            </a:r>
            <a:r>
              <a:rPr sz="2150" spc="10" dirty="0"/>
              <a:t>BETWEEN  </a:t>
            </a:r>
            <a:r>
              <a:rPr sz="2150" spc="5" dirty="0"/>
              <a:t>LINES</a:t>
            </a:r>
            <a:r>
              <a:rPr sz="2700" spc="5" dirty="0"/>
              <a:t>(</a:t>
            </a:r>
            <a:r>
              <a:rPr sz="2150" spc="5" dirty="0"/>
              <a:t>SYMMETRICAL </a:t>
            </a:r>
            <a:r>
              <a:rPr sz="2150" spc="25" dirty="0"/>
              <a:t>AND </a:t>
            </a:r>
            <a:r>
              <a:rPr sz="2150" spc="30" dirty="0"/>
              <a:t>UN</a:t>
            </a:r>
            <a:r>
              <a:rPr sz="2150" spc="125" dirty="0"/>
              <a:t> </a:t>
            </a:r>
            <a:r>
              <a:rPr sz="2150" dirty="0"/>
              <a:t>SYMMETRICAL</a:t>
            </a:r>
            <a:r>
              <a:rPr sz="2700" dirty="0"/>
              <a:t>)</a:t>
            </a:r>
            <a:endParaRPr sz="2700"/>
          </a:p>
        </p:txBody>
      </p:sp>
      <p:sp>
        <p:nvSpPr>
          <p:cNvPr id="3" name="object 3"/>
          <p:cNvSpPr/>
          <p:nvPr/>
        </p:nvSpPr>
        <p:spPr>
          <a:xfrm>
            <a:off x="819150" y="1609725"/>
            <a:ext cx="6762750" cy="487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sz="3000" spc="-10" dirty="0"/>
              <a:t>S</a:t>
            </a:r>
            <a:r>
              <a:rPr spc="-10" dirty="0"/>
              <a:t>HORTEST </a:t>
            </a:r>
            <a:r>
              <a:rPr spc="-30" dirty="0"/>
              <a:t>DISTANCE </a:t>
            </a:r>
            <a:r>
              <a:rPr spc="-15" dirty="0"/>
              <a:t>BETWEEN </a:t>
            </a:r>
            <a:r>
              <a:rPr spc="-20" dirty="0"/>
              <a:t>LINES</a:t>
            </a:r>
            <a:r>
              <a:rPr sz="3000" spc="-20" dirty="0"/>
              <a:t>(</a:t>
            </a:r>
            <a:r>
              <a:rPr spc="-20" dirty="0"/>
              <a:t>TWO  </a:t>
            </a:r>
            <a:r>
              <a:rPr spc="-10" dirty="0"/>
              <a:t>UNSYMMETRICAL</a:t>
            </a:r>
            <a:r>
              <a:rPr spc="195" dirty="0"/>
              <a:t> </a:t>
            </a:r>
            <a:r>
              <a:rPr spc="-10" dirty="0"/>
              <a:t>LINES</a:t>
            </a:r>
            <a:r>
              <a:rPr sz="3000" spc="-10" dirty="0"/>
              <a:t>)</a:t>
            </a:r>
            <a:endParaRPr sz="3000"/>
          </a:p>
        </p:txBody>
      </p:sp>
      <p:sp>
        <p:nvSpPr>
          <p:cNvPr id="3" name="object 3"/>
          <p:cNvSpPr/>
          <p:nvPr/>
        </p:nvSpPr>
        <p:spPr>
          <a:xfrm>
            <a:off x="733425" y="1609725"/>
            <a:ext cx="6934200" cy="4876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898524"/>
            <a:ext cx="5158105" cy="483870"/>
          </a:xfrm>
          <a:prstGeom prst="rect">
            <a:avLst/>
          </a:prstGeom>
        </p:spPr>
        <p:txBody>
          <a:bodyPr vert="horz" wrap="square" lIns="0" tIns="13335" rIns="0" bIns="0" rtlCol="0">
            <a:spAutoFit/>
          </a:bodyPr>
          <a:lstStyle/>
          <a:p>
            <a:pPr marL="12700">
              <a:lnSpc>
                <a:spcPct val="100000"/>
              </a:lnSpc>
              <a:spcBef>
                <a:spcPts val="105"/>
              </a:spcBef>
            </a:pPr>
            <a:r>
              <a:rPr sz="3000" spc="-25" dirty="0"/>
              <a:t>A</a:t>
            </a:r>
            <a:r>
              <a:rPr spc="-25" dirty="0"/>
              <a:t>PPLICATIONS </a:t>
            </a:r>
            <a:r>
              <a:rPr dirty="0"/>
              <a:t>OF </a:t>
            </a:r>
            <a:r>
              <a:rPr spc="-5" dirty="0"/>
              <a:t>SKEW</a:t>
            </a:r>
            <a:r>
              <a:rPr spc="-35" dirty="0"/>
              <a:t> </a:t>
            </a:r>
            <a:r>
              <a:rPr spc="-10" dirty="0"/>
              <a:t>LINES</a:t>
            </a:r>
            <a:endParaRPr sz="3000"/>
          </a:p>
        </p:txBody>
      </p:sp>
      <p:sp>
        <p:nvSpPr>
          <p:cNvPr id="3" name="object 3"/>
          <p:cNvSpPr/>
          <p:nvPr/>
        </p:nvSpPr>
        <p:spPr>
          <a:xfrm>
            <a:off x="682645" y="1673361"/>
            <a:ext cx="7137379" cy="473696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47725" y="619125"/>
            <a:ext cx="7467600" cy="5410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9818" y="927523"/>
            <a:ext cx="7073106" cy="49494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938530"/>
            <a:ext cx="1283335" cy="449580"/>
          </a:xfrm>
          <a:prstGeom prst="rect">
            <a:avLst/>
          </a:prstGeom>
        </p:spPr>
        <p:txBody>
          <a:bodyPr vert="horz" wrap="square" lIns="0" tIns="16510" rIns="0" bIns="0" rtlCol="0">
            <a:spAutoFit/>
          </a:bodyPr>
          <a:lstStyle/>
          <a:p>
            <a:pPr marL="12700">
              <a:lnSpc>
                <a:spcPct val="100000"/>
              </a:lnSpc>
              <a:spcBef>
                <a:spcPts val="130"/>
              </a:spcBef>
            </a:pPr>
            <a:r>
              <a:rPr sz="2750" spc="5" dirty="0"/>
              <a:t>P</a:t>
            </a:r>
            <a:r>
              <a:rPr sz="2250" spc="5" dirty="0"/>
              <a:t>LANES</a:t>
            </a:r>
            <a:endParaRPr sz="2250"/>
          </a:p>
        </p:txBody>
      </p:sp>
      <p:sp>
        <p:nvSpPr>
          <p:cNvPr id="3" name="object 3"/>
          <p:cNvSpPr txBox="1"/>
          <p:nvPr/>
        </p:nvSpPr>
        <p:spPr>
          <a:xfrm>
            <a:off x="541337" y="1477899"/>
            <a:ext cx="7328534" cy="4150360"/>
          </a:xfrm>
          <a:prstGeom prst="rect">
            <a:avLst/>
          </a:prstGeom>
        </p:spPr>
        <p:txBody>
          <a:bodyPr vert="horz" wrap="square" lIns="0" tIns="10160" rIns="0" bIns="0" rtlCol="0">
            <a:spAutoFit/>
          </a:bodyPr>
          <a:lstStyle/>
          <a:p>
            <a:pPr marL="288925" marR="5080" indent="-276860" algn="just">
              <a:lnSpc>
                <a:spcPct val="100800"/>
              </a:lnSpc>
              <a:spcBef>
                <a:spcPts val="80"/>
              </a:spcBef>
              <a:buClr>
                <a:srgbClr val="FD8537"/>
              </a:buClr>
              <a:buSzPct val="68750"/>
              <a:buFont typeface="Wingdings"/>
              <a:buChar char=""/>
              <a:tabLst>
                <a:tab pos="289560" algn="l"/>
              </a:tabLst>
            </a:pPr>
            <a:r>
              <a:rPr sz="2400" b="1" spc="-5" dirty="0">
                <a:solidFill>
                  <a:srgbClr val="6D84B4"/>
                </a:solidFill>
                <a:latin typeface="Century Schoolbook"/>
                <a:cs typeface="Century Schoolbook"/>
              </a:rPr>
              <a:t>Plane</a:t>
            </a:r>
            <a:r>
              <a:rPr sz="2400" b="1" spc="-5" dirty="0">
                <a:latin typeface="Century Schoolbook"/>
                <a:cs typeface="Century Schoolbook"/>
              </a:rPr>
              <a:t>:- </a:t>
            </a:r>
            <a:r>
              <a:rPr sz="2400" dirty="0">
                <a:latin typeface="Century Schoolbook"/>
                <a:cs typeface="Century Schoolbook"/>
              </a:rPr>
              <a:t>Plane </a:t>
            </a:r>
            <a:r>
              <a:rPr sz="2400" spc="-40" dirty="0">
                <a:latin typeface="Century Schoolbook"/>
                <a:cs typeface="Century Schoolbook"/>
              </a:rPr>
              <a:t>is </a:t>
            </a:r>
            <a:r>
              <a:rPr sz="2400" dirty="0">
                <a:latin typeface="Century Schoolbook"/>
                <a:cs typeface="Century Schoolbook"/>
              </a:rPr>
              <a:t>a </a:t>
            </a:r>
            <a:r>
              <a:rPr sz="2400" spc="5" dirty="0">
                <a:latin typeface="Century Schoolbook"/>
                <a:cs typeface="Century Schoolbook"/>
              </a:rPr>
              <a:t>flat </a:t>
            </a:r>
            <a:r>
              <a:rPr sz="2400" spc="-15" dirty="0">
                <a:latin typeface="Century Schoolbook"/>
                <a:cs typeface="Century Schoolbook"/>
              </a:rPr>
              <a:t>two </a:t>
            </a:r>
            <a:r>
              <a:rPr sz="2400" spc="-10" dirty="0">
                <a:latin typeface="Century Schoolbook"/>
                <a:cs typeface="Century Schoolbook"/>
              </a:rPr>
              <a:t>dimensional surface  with </a:t>
            </a:r>
            <a:r>
              <a:rPr sz="2400" spc="15" dirty="0">
                <a:latin typeface="Century Schoolbook"/>
                <a:cs typeface="Century Schoolbook"/>
              </a:rPr>
              <a:t>no </a:t>
            </a:r>
            <a:r>
              <a:rPr sz="2400" spc="-5" dirty="0">
                <a:latin typeface="Century Schoolbook"/>
                <a:cs typeface="Century Schoolbook"/>
              </a:rPr>
              <a:t>thickness, </a:t>
            </a:r>
            <a:r>
              <a:rPr sz="2400" dirty="0">
                <a:latin typeface="Century Schoolbook"/>
                <a:cs typeface="Century Schoolbook"/>
              </a:rPr>
              <a:t>that </a:t>
            </a:r>
            <a:r>
              <a:rPr sz="2400" spc="-10" dirty="0">
                <a:latin typeface="Century Schoolbook"/>
                <a:cs typeface="Century Schoolbook"/>
              </a:rPr>
              <a:t>extends </a:t>
            </a:r>
            <a:r>
              <a:rPr sz="2400" spc="-35" dirty="0">
                <a:latin typeface="Century Schoolbook"/>
                <a:cs typeface="Century Schoolbook"/>
              </a:rPr>
              <a:t>infinitely. </a:t>
            </a:r>
            <a:r>
              <a:rPr sz="2400" spc="-5" dirty="0">
                <a:latin typeface="Century Schoolbook"/>
                <a:cs typeface="Century Schoolbook"/>
              </a:rPr>
              <a:t>It can  </a:t>
            </a:r>
            <a:r>
              <a:rPr sz="2400" spc="5" dirty="0">
                <a:latin typeface="Century Schoolbook"/>
                <a:cs typeface="Century Schoolbook"/>
              </a:rPr>
              <a:t>be </a:t>
            </a:r>
            <a:r>
              <a:rPr sz="2400" spc="-10" dirty="0">
                <a:latin typeface="Century Schoolbook"/>
                <a:cs typeface="Century Schoolbook"/>
              </a:rPr>
              <a:t>recognized </a:t>
            </a:r>
            <a:r>
              <a:rPr sz="2400" spc="5" dirty="0">
                <a:latin typeface="Century Schoolbook"/>
                <a:cs typeface="Century Schoolbook"/>
              </a:rPr>
              <a:t>by </a:t>
            </a:r>
            <a:r>
              <a:rPr sz="2400" spc="-5" dirty="0">
                <a:latin typeface="Century Schoolbook"/>
                <a:cs typeface="Century Schoolbook"/>
              </a:rPr>
              <a:t>three </a:t>
            </a:r>
            <a:r>
              <a:rPr sz="2400" spc="-10" dirty="0">
                <a:latin typeface="Century Schoolbook"/>
                <a:cs typeface="Century Schoolbook"/>
              </a:rPr>
              <a:t>points </a:t>
            </a:r>
            <a:r>
              <a:rPr sz="2400" spc="-35" dirty="0">
                <a:latin typeface="Century Schoolbook"/>
                <a:cs typeface="Century Schoolbook"/>
              </a:rPr>
              <a:t>on </a:t>
            </a:r>
            <a:r>
              <a:rPr sz="2400" dirty="0">
                <a:latin typeface="Century Schoolbook"/>
                <a:cs typeface="Century Schoolbook"/>
              </a:rPr>
              <a:t>a </a:t>
            </a:r>
            <a:r>
              <a:rPr sz="2400" spc="-5" dirty="0">
                <a:latin typeface="Century Schoolbook"/>
                <a:cs typeface="Century Schoolbook"/>
              </a:rPr>
              <a:t>surface </a:t>
            </a:r>
            <a:r>
              <a:rPr sz="2400" dirty="0">
                <a:latin typeface="Century Schoolbook"/>
                <a:cs typeface="Century Schoolbook"/>
              </a:rPr>
              <a:t>that </a:t>
            </a:r>
            <a:r>
              <a:rPr sz="2400" spc="-5" dirty="0">
                <a:latin typeface="Century Schoolbook"/>
                <a:cs typeface="Century Schoolbook"/>
              </a:rPr>
              <a:t>is  </a:t>
            </a:r>
            <a:r>
              <a:rPr sz="2400" spc="10" dirty="0">
                <a:latin typeface="Century Schoolbook"/>
                <a:cs typeface="Century Schoolbook"/>
              </a:rPr>
              <a:t>not </a:t>
            </a:r>
            <a:r>
              <a:rPr sz="2400" spc="-5" dirty="0">
                <a:latin typeface="Century Schoolbook"/>
                <a:cs typeface="Century Schoolbook"/>
              </a:rPr>
              <a:t>on the same</a:t>
            </a:r>
            <a:r>
              <a:rPr sz="2400" spc="-50" dirty="0">
                <a:latin typeface="Century Schoolbook"/>
                <a:cs typeface="Century Schoolbook"/>
              </a:rPr>
              <a:t> </a:t>
            </a:r>
            <a:r>
              <a:rPr sz="2400" dirty="0">
                <a:latin typeface="Century Schoolbook"/>
                <a:cs typeface="Century Schoolbook"/>
              </a:rPr>
              <a:t>line.</a:t>
            </a:r>
            <a:endParaRPr sz="2400">
              <a:latin typeface="Century Schoolbook"/>
              <a:cs typeface="Century Schoolbook"/>
            </a:endParaRPr>
          </a:p>
          <a:p>
            <a:pPr marL="12700" algn="just">
              <a:lnSpc>
                <a:spcPct val="100000"/>
              </a:lnSpc>
              <a:spcBef>
                <a:spcPts val="575"/>
              </a:spcBef>
            </a:pPr>
            <a:r>
              <a:rPr sz="2400" b="1" dirty="0">
                <a:solidFill>
                  <a:srgbClr val="FF0000"/>
                </a:solidFill>
                <a:latin typeface="Century Schoolbook"/>
                <a:cs typeface="Century Schoolbook"/>
              </a:rPr>
              <a:t>Real </a:t>
            </a:r>
            <a:r>
              <a:rPr sz="2400" b="1" spc="-10" dirty="0">
                <a:solidFill>
                  <a:srgbClr val="FF0000"/>
                </a:solidFill>
                <a:latin typeface="Century Schoolbook"/>
                <a:cs typeface="Century Schoolbook"/>
              </a:rPr>
              <a:t>Life </a:t>
            </a:r>
            <a:r>
              <a:rPr sz="2400" b="1" spc="-5" dirty="0">
                <a:solidFill>
                  <a:srgbClr val="FF0000"/>
                </a:solidFill>
                <a:latin typeface="Century Schoolbook"/>
                <a:cs typeface="Century Schoolbook"/>
              </a:rPr>
              <a:t>examples</a:t>
            </a:r>
            <a:r>
              <a:rPr sz="2400" b="1" spc="-5" dirty="0">
                <a:latin typeface="Century Schoolbook"/>
                <a:cs typeface="Century Schoolbook"/>
              </a:rPr>
              <a:t>:</a:t>
            </a:r>
            <a:endParaRPr sz="2400">
              <a:latin typeface="Century Schoolbook"/>
              <a:cs typeface="Century Schoolbook"/>
            </a:endParaRPr>
          </a:p>
          <a:p>
            <a:pPr marL="288925" indent="-276860">
              <a:lnSpc>
                <a:spcPct val="100000"/>
              </a:lnSpc>
              <a:spcBef>
                <a:spcPts val="650"/>
              </a:spcBef>
              <a:buClr>
                <a:srgbClr val="FD8537"/>
              </a:buClr>
              <a:buSzPct val="68750"/>
              <a:buFont typeface="Wingdings"/>
              <a:buChar char=""/>
              <a:tabLst>
                <a:tab pos="289560" algn="l"/>
              </a:tabLst>
            </a:pPr>
            <a:r>
              <a:rPr sz="2400" dirty="0">
                <a:latin typeface="Century Schoolbook"/>
                <a:cs typeface="Century Schoolbook"/>
              </a:rPr>
              <a:t>A </a:t>
            </a:r>
            <a:r>
              <a:rPr sz="2400" spc="-10" dirty="0">
                <a:latin typeface="Century Schoolbook"/>
                <a:cs typeface="Century Schoolbook"/>
              </a:rPr>
              <a:t>piece </a:t>
            </a:r>
            <a:r>
              <a:rPr sz="2400" dirty="0">
                <a:latin typeface="Century Schoolbook"/>
                <a:cs typeface="Century Schoolbook"/>
              </a:rPr>
              <a:t>of</a:t>
            </a:r>
            <a:r>
              <a:rPr sz="2400" spc="-120" dirty="0">
                <a:latin typeface="Century Schoolbook"/>
                <a:cs typeface="Century Schoolbook"/>
              </a:rPr>
              <a:t> </a:t>
            </a:r>
            <a:r>
              <a:rPr sz="2400" spc="-40" dirty="0">
                <a:latin typeface="Century Schoolbook"/>
                <a:cs typeface="Century Schoolbook"/>
              </a:rPr>
              <a:t>paper.</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spc="-40" dirty="0">
                <a:latin typeface="Century Schoolbook"/>
                <a:cs typeface="Century Schoolbook"/>
              </a:rPr>
              <a:t>Wall.</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spc="-5" dirty="0">
                <a:latin typeface="Century Schoolbook"/>
                <a:cs typeface="Century Schoolbook"/>
              </a:rPr>
              <a:t>White-board.</a:t>
            </a:r>
            <a:endParaRPr sz="2400">
              <a:latin typeface="Century Schoolbook"/>
              <a:cs typeface="Century Schoolbook"/>
            </a:endParaRPr>
          </a:p>
          <a:p>
            <a:pPr marL="288925" indent="-276860">
              <a:lnSpc>
                <a:spcPct val="100000"/>
              </a:lnSpc>
              <a:spcBef>
                <a:spcPts val="650"/>
              </a:spcBef>
              <a:buClr>
                <a:srgbClr val="FD8537"/>
              </a:buClr>
              <a:buSzPct val="68750"/>
              <a:buFont typeface="Wingdings"/>
              <a:buChar char=""/>
              <a:tabLst>
                <a:tab pos="289560" algn="l"/>
              </a:tabLst>
            </a:pPr>
            <a:r>
              <a:rPr sz="2400" dirty="0">
                <a:latin typeface="Century Schoolbook"/>
                <a:cs typeface="Century Schoolbook"/>
              </a:rPr>
              <a:t>A note</a:t>
            </a:r>
            <a:r>
              <a:rPr sz="2400" spc="-160" dirty="0">
                <a:latin typeface="Century Schoolbook"/>
                <a:cs typeface="Century Schoolbook"/>
              </a:rPr>
              <a:t> </a:t>
            </a:r>
            <a:r>
              <a:rPr sz="2400" spc="-10" dirty="0">
                <a:latin typeface="Century Schoolbook"/>
                <a:cs typeface="Century Schoolbook"/>
              </a:rPr>
              <a:t>card.</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spc="-5" dirty="0">
                <a:latin typeface="Century Schoolbook"/>
                <a:cs typeface="Century Schoolbook"/>
              </a:rPr>
              <a:t>Desktop.</a:t>
            </a:r>
            <a:endParaRPr sz="2400">
              <a:latin typeface="Century Schoolbook"/>
              <a:cs typeface="Century Schoolbook"/>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45711" y="886671"/>
            <a:ext cx="6110763" cy="333925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28725" y="1000125"/>
            <a:ext cx="6369050" cy="341778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59731" y="1339850"/>
            <a:ext cx="6058693" cy="30221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0125" y="1456901"/>
            <a:ext cx="6035040" cy="356023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6325" y="1356994"/>
            <a:ext cx="5745480" cy="40513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1337" y="975042"/>
            <a:ext cx="7319009" cy="2154555"/>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FF0000"/>
                </a:solidFill>
                <a:latin typeface="Century Schoolbook"/>
                <a:cs typeface="Century Schoolbook"/>
              </a:rPr>
              <a:t>CONCLUSIONS</a:t>
            </a:r>
            <a:endParaRPr sz="2400">
              <a:latin typeface="Century Schoolbook"/>
              <a:cs typeface="Century Schoolbook"/>
            </a:endParaRPr>
          </a:p>
          <a:p>
            <a:pPr marL="288925" marR="5080" indent="-276860" algn="just">
              <a:lnSpc>
                <a:spcPct val="100000"/>
              </a:lnSpc>
              <a:spcBef>
                <a:spcPts val="2360"/>
              </a:spcBef>
              <a:buClr>
                <a:srgbClr val="FD8537"/>
              </a:buClr>
              <a:buSzPct val="68750"/>
              <a:buFont typeface="Wingdings"/>
              <a:buChar char=""/>
              <a:tabLst>
                <a:tab pos="289560" algn="l"/>
              </a:tabLst>
            </a:pPr>
            <a:r>
              <a:rPr sz="2400" spc="-5" dirty="0">
                <a:latin typeface="Century Schoolbook"/>
                <a:cs typeface="Century Schoolbook"/>
              </a:rPr>
              <a:t>If </a:t>
            </a:r>
            <a:r>
              <a:rPr sz="2400" spc="-10" dirty="0">
                <a:latin typeface="Century Schoolbook"/>
                <a:cs typeface="Century Schoolbook"/>
              </a:rPr>
              <a:t>two </a:t>
            </a:r>
            <a:r>
              <a:rPr sz="2400" spc="5" dirty="0">
                <a:latin typeface="Century Schoolbook"/>
                <a:cs typeface="Century Schoolbook"/>
              </a:rPr>
              <a:t>lines </a:t>
            </a:r>
            <a:r>
              <a:rPr sz="2400" spc="-5" dirty="0">
                <a:latin typeface="Century Schoolbook"/>
                <a:cs typeface="Century Schoolbook"/>
              </a:rPr>
              <a:t>are </a:t>
            </a:r>
            <a:r>
              <a:rPr sz="2400" spc="-45" dirty="0">
                <a:latin typeface="Century Schoolbook"/>
                <a:cs typeface="Century Schoolbook"/>
              </a:rPr>
              <a:t>skew, </a:t>
            </a:r>
            <a:r>
              <a:rPr sz="2400" dirty="0">
                <a:latin typeface="Century Schoolbook"/>
                <a:cs typeface="Century Schoolbook"/>
              </a:rPr>
              <a:t>they </a:t>
            </a:r>
            <a:r>
              <a:rPr sz="2400" spc="-15" dirty="0">
                <a:latin typeface="Century Schoolbook"/>
                <a:cs typeface="Century Schoolbook"/>
              </a:rPr>
              <a:t>do </a:t>
            </a:r>
            <a:r>
              <a:rPr sz="2400" spc="10" dirty="0">
                <a:latin typeface="Century Schoolbook"/>
                <a:cs typeface="Century Schoolbook"/>
              </a:rPr>
              <a:t>not </a:t>
            </a:r>
            <a:r>
              <a:rPr sz="2400" spc="-10" dirty="0">
                <a:latin typeface="Century Schoolbook"/>
                <a:cs typeface="Century Schoolbook"/>
              </a:rPr>
              <a:t>lie </a:t>
            </a:r>
            <a:r>
              <a:rPr sz="2400" spc="-5" dirty="0">
                <a:latin typeface="Century Schoolbook"/>
                <a:cs typeface="Century Schoolbook"/>
              </a:rPr>
              <a:t>in the same  </a:t>
            </a:r>
            <a:r>
              <a:rPr sz="2400" dirty="0">
                <a:latin typeface="Century Schoolbook"/>
                <a:cs typeface="Century Schoolbook"/>
              </a:rPr>
              <a:t>plane, </a:t>
            </a:r>
            <a:r>
              <a:rPr sz="2400" spc="5" dirty="0">
                <a:latin typeface="Century Schoolbook"/>
                <a:cs typeface="Century Schoolbook"/>
              </a:rPr>
              <a:t>because </a:t>
            </a:r>
            <a:r>
              <a:rPr sz="2400" spc="-10" dirty="0">
                <a:latin typeface="Century Schoolbook"/>
                <a:cs typeface="Century Schoolbook"/>
              </a:rPr>
              <a:t>any </a:t>
            </a:r>
            <a:r>
              <a:rPr sz="2400" spc="-15" dirty="0">
                <a:latin typeface="Century Schoolbook"/>
                <a:cs typeface="Century Schoolbook"/>
              </a:rPr>
              <a:t>two </a:t>
            </a:r>
            <a:r>
              <a:rPr sz="2400" dirty="0">
                <a:latin typeface="Century Schoolbook"/>
                <a:cs typeface="Century Schoolbook"/>
              </a:rPr>
              <a:t>lines </a:t>
            </a:r>
            <a:r>
              <a:rPr sz="2400" spc="-5" dirty="0">
                <a:latin typeface="Century Schoolbook"/>
                <a:cs typeface="Century Schoolbook"/>
              </a:rPr>
              <a:t>in the same </a:t>
            </a:r>
            <a:r>
              <a:rPr sz="2400" dirty="0">
                <a:latin typeface="Century Schoolbook"/>
                <a:cs typeface="Century Schoolbook"/>
              </a:rPr>
              <a:t>plane,  </a:t>
            </a:r>
            <a:r>
              <a:rPr sz="2400" spc="-5" dirty="0">
                <a:latin typeface="Century Schoolbook"/>
                <a:cs typeface="Century Schoolbook"/>
              </a:rPr>
              <a:t>either intersect or parallel </a:t>
            </a:r>
            <a:r>
              <a:rPr sz="2400" spc="-20" dirty="0">
                <a:latin typeface="Century Schoolbook"/>
                <a:cs typeface="Century Schoolbook"/>
              </a:rPr>
              <a:t>to </a:t>
            </a:r>
            <a:r>
              <a:rPr sz="2400" spc="-5" dirty="0">
                <a:latin typeface="Century Schoolbook"/>
                <a:cs typeface="Century Schoolbook"/>
              </a:rPr>
              <a:t>each </a:t>
            </a:r>
            <a:r>
              <a:rPr sz="2400" spc="-20" dirty="0">
                <a:latin typeface="Century Schoolbook"/>
                <a:cs typeface="Century Schoolbook"/>
              </a:rPr>
              <a:t>other. </a:t>
            </a:r>
            <a:r>
              <a:rPr sz="2400" spc="-5" dirty="0">
                <a:latin typeface="Century Schoolbook"/>
                <a:cs typeface="Century Schoolbook"/>
              </a:rPr>
              <a:t>Skew  </a:t>
            </a:r>
            <a:r>
              <a:rPr sz="2400" dirty="0">
                <a:latin typeface="Century Schoolbook"/>
                <a:cs typeface="Century Schoolbook"/>
              </a:rPr>
              <a:t>lines </a:t>
            </a:r>
            <a:r>
              <a:rPr sz="2400" spc="-5" dirty="0">
                <a:latin typeface="Century Schoolbook"/>
                <a:cs typeface="Century Schoolbook"/>
              </a:rPr>
              <a:t>exist </a:t>
            </a:r>
            <a:r>
              <a:rPr sz="2400" spc="5" dirty="0">
                <a:latin typeface="Century Schoolbook"/>
                <a:cs typeface="Century Schoolbook"/>
              </a:rPr>
              <a:t>only </a:t>
            </a:r>
            <a:r>
              <a:rPr sz="2400" spc="-5" dirty="0">
                <a:latin typeface="Century Schoolbook"/>
                <a:cs typeface="Century Schoolbook"/>
              </a:rPr>
              <a:t>in three </a:t>
            </a:r>
            <a:r>
              <a:rPr sz="2400" dirty="0">
                <a:latin typeface="Century Schoolbook"/>
                <a:cs typeface="Century Schoolbook"/>
              </a:rPr>
              <a:t>or </a:t>
            </a:r>
            <a:r>
              <a:rPr sz="2400" spc="-15" dirty="0">
                <a:latin typeface="Century Schoolbook"/>
                <a:cs typeface="Century Schoolbook"/>
              </a:rPr>
              <a:t>more</a:t>
            </a:r>
            <a:r>
              <a:rPr sz="2400" spc="-35" dirty="0">
                <a:latin typeface="Century Schoolbook"/>
                <a:cs typeface="Century Schoolbook"/>
              </a:rPr>
              <a:t> </a:t>
            </a:r>
            <a:r>
              <a:rPr sz="2400" dirty="0">
                <a:latin typeface="Century Schoolbook"/>
                <a:cs typeface="Century Schoolbook"/>
              </a:rPr>
              <a:t>dimensions.</a:t>
            </a:r>
            <a:endParaRPr sz="2400">
              <a:latin typeface="Century Schoolbook"/>
              <a:cs typeface="Century Schoolbook"/>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85925" y="847725"/>
            <a:ext cx="5181600" cy="4800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898524"/>
            <a:ext cx="5273040" cy="483870"/>
          </a:xfrm>
          <a:prstGeom prst="rect">
            <a:avLst/>
          </a:prstGeom>
        </p:spPr>
        <p:txBody>
          <a:bodyPr vert="horz" wrap="square" lIns="0" tIns="13335" rIns="0" bIns="0" rtlCol="0">
            <a:spAutoFit/>
          </a:bodyPr>
          <a:lstStyle/>
          <a:p>
            <a:pPr marL="12700">
              <a:lnSpc>
                <a:spcPct val="100000"/>
              </a:lnSpc>
              <a:spcBef>
                <a:spcPts val="105"/>
              </a:spcBef>
            </a:pPr>
            <a:r>
              <a:rPr sz="3000" b="1" spc="-5" dirty="0">
                <a:solidFill>
                  <a:srgbClr val="B32C16"/>
                </a:solidFill>
                <a:latin typeface="Century Schoolbook"/>
                <a:cs typeface="Century Schoolbook"/>
              </a:rPr>
              <a:t>E</a:t>
            </a:r>
            <a:r>
              <a:rPr b="1" spc="-5" dirty="0">
                <a:solidFill>
                  <a:srgbClr val="B32C16"/>
                </a:solidFill>
                <a:latin typeface="Century Schoolbook"/>
                <a:cs typeface="Century Schoolbook"/>
              </a:rPr>
              <a:t>QUATION </a:t>
            </a:r>
            <a:r>
              <a:rPr b="1" spc="10" dirty="0">
                <a:solidFill>
                  <a:srgbClr val="B32C16"/>
                </a:solidFill>
                <a:latin typeface="Century Schoolbook"/>
                <a:cs typeface="Century Schoolbook"/>
              </a:rPr>
              <a:t>OF </a:t>
            </a:r>
            <a:r>
              <a:rPr b="1" dirty="0">
                <a:solidFill>
                  <a:srgbClr val="B32C16"/>
                </a:solidFill>
                <a:latin typeface="Century Schoolbook"/>
                <a:cs typeface="Century Schoolbook"/>
              </a:rPr>
              <a:t>A </a:t>
            </a:r>
            <a:r>
              <a:rPr b="1" spc="-10" dirty="0">
                <a:solidFill>
                  <a:srgbClr val="B32C16"/>
                </a:solidFill>
                <a:latin typeface="Century Schoolbook"/>
                <a:cs typeface="Century Schoolbook"/>
              </a:rPr>
              <a:t>PLANE IN</a:t>
            </a:r>
            <a:r>
              <a:rPr b="1" spc="200" dirty="0">
                <a:solidFill>
                  <a:srgbClr val="B32C16"/>
                </a:solidFill>
                <a:latin typeface="Century Schoolbook"/>
                <a:cs typeface="Century Schoolbook"/>
              </a:rPr>
              <a:t> </a:t>
            </a:r>
            <a:r>
              <a:rPr sz="3000" b="1" spc="-5" dirty="0">
                <a:solidFill>
                  <a:srgbClr val="B32C16"/>
                </a:solidFill>
                <a:latin typeface="Century Schoolbook"/>
                <a:cs typeface="Century Schoolbook"/>
              </a:rPr>
              <a:t>3D</a:t>
            </a:r>
            <a:endParaRPr sz="3000">
              <a:latin typeface="Century Schoolbook"/>
              <a:cs typeface="Century Schoolbook"/>
            </a:endParaRPr>
          </a:p>
        </p:txBody>
      </p:sp>
      <p:sp>
        <p:nvSpPr>
          <p:cNvPr id="3" name="object 3"/>
          <p:cNvSpPr txBox="1"/>
          <p:nvPr/>
        </p:nvSpPr>
        <p:spPr>
          <a:xfrm>
            <a:off x="541337" y="1640522"/>
            <a:ext cx="7323455" cy="3987800"/>
          </a:xfrm>
          <a:prstGeom prst="rect">
            <a:avLst/>
          </a:prstGeom>
        </p:spPr>
        <p:txBody>
          <a:bodyPr vert="horz" wrap="square" lIns="0" tIns="27940" rIns="0" bIns="0" rtlCol="0">
            <a:spAutoFit/>
          </a:bodyPr>
          <a:lstStyle/>
          <a:p>
            <a:pPr marL="288925" marR="968375" indent="-276860">
              <a:lnSpc>
                <a:spcPts val="2850"/>
              </a:lnSpc>
              <a:spcBef>
                <a:spcPts val="220"/>
              </a:spcBef>
              <a:buClr>
                <a:srgbClr val="FD8537"/>
              </a:buClr>
              <a:buSzPct val="68750"/>
              <a:buFont typeface="Wingdings"/>
              <a:buChar char=""/>
              <a:tabLst>
                <a:tab pos="289560" algn="l"/>
              </a:tabLst>
            </a:pPr>
            <a:r>
              <a:rPr sz="2400" dirty="0">
                <a:latin typeface="Century Schoolbook"/>
                <a:cs typeface="Century Schoolbook"/>
              </a:rPr>
              <a:t>A plane in three-dimensional </a:t>
            </a:r>
            <a:r>
              <a:rPr sz="2400" spc="-10" dirty="0">
                <a:latin typeface="Century Schoolbook"/>
                <a:cs typeface="Century Schoolbook"/>
              </a:rPr>
              <a:t>space </a:t>
            </a:r>
            <a:r>
              <a:rPr sz="2400" spc="15" dirty="0">
                <a:latin typeface="Century Schoolbook"/>
                <a:cs typeface="Century Schoolbook"/>
              </a:rPr>
              <a:t>has</a:t>
            </a:r>
            <a:r>
              <a:rPr sz="2400" spc="-355" dirty="0">
                <a:latin typeface="Century Schoolbook"/>
                <a:cs typeface="Century Schoolbook"/>
              </a:rPr>
              <a:t> </a:t>
            </a:r>
            <a:r>
              <a:rPr sz="2400" spc="-5" dirty="0">
                <a:latin typeface="Century Schoolbook"/>
                <a:cs typeface="Century Schoolbook"/>
              </a:rPr>
              <a:t>the  </a:t>
            </a:r>
            <a:r>
              <a:rPr sz="2400" dirty="0">
                <a:latin typeface="Century Schoolbook"/>
                <a:cs typeface="Century Schoolbook"/>
              </a:rPr>
              <a:t>equation</a:t>
            </a:r>
            <a:endParaRPr sz="2400">
              <a:latin typeface="Century Schoolbook"/>
              <a:cs typeface="Century Schoolbook"/>
            </a:endParaRPr>
          </a:p>
          <a:p>
            <a:pPr marL="927735">
              <a:lnSpc>
                <a:spcPct val="100000"/>
              </a:lnSpc>
              <a:spcBef>
                <a:spcPts val="489"/>
              </a:spcBef>
            </a:pPr>
            <a:r>
              <a:rPr sz="2400" spc="-15" dirty="0">
                <a:latin typeface="Century Schoolbook"/>
                <a:cs typeface="Century Schoolbook"/>
              </a:rPr>
              <a:t>ax+by+cz+d=0</a:t>
            </a:r>
            <a:endParaRPr sz="2400">
              <a:latin typeface="Century Schoolbook"/>
              <a:cs typeface="Century Schoolbook"/>
            </a:endParaRPr>
          </a:p>
          <a:p>
            <a:pPr marL="12700" marR="5080" indent="85725" algn="just">
              <a:lnSpc>
                <a:spcPct val="100000"/>
              </a:lnSpc>
              <a:spcBef>
                <a:spcPts val="650"/>
              </a:spcBef>
            </a:pPr>
            <a:r>
              <a:rPr sz="2400" spc="5" dirty="0">
                <a:latin typeface="Century Schoolbook"/>
                <a:cs typeface="Century Schoolbook"/>
              </a:rPr>
              <a:t>where at </a:t>
            </a:r>
            <a:r>
              <a:rPr sz="2400" dirty="0">
                <a:latin typeface="Century Schoolbook"/>
                <a:cs typeface="Century Schoolbook"/>
              </a:rPr>
              <a:t>least </a:t>
            </a:r>
            <a:r>
              <a:rPr sz="2400" spc="10" dirty="0">
                <a:latin typeface="Century Schoolbook"/>
                <a:cs typeface="Century Schoolbook"/>
              </a:rPr>
              <a:t>one </a:t>
            </a:r>
            <a:r>
              <a:rPr sz="2400" dirty="0">
                <a:latin typeface="Century Schoolbook"/>
                <a:cs typeface="Century Schoolbook"/>
              </a:rPr>
              <a:t>of the </a:t>
            </a:r>
            <a:r>
              <a:rPr sz="2400" spc="-10" dirty="0">
                <a:latin typeface="Century Schoolbook"/>
                <a:cs typeface="Century Schoolbook"/>
              </a:rPr>
              <a:t>numbers </a:t>
            </a:r>
            <a:r>
              <a:rPr sz="2400" spc="5" dirty="0">
                <a:latin typeface="Century Schoolbook"/>
                <a:cs typeface="Century Schoolbook"/>
              </a:rPr>
              <a:t>a, b, </a:t>
            </a:r>
            <a:r>
              <a:rPr sz="2400" spc="-10" dirty="0">
                <a:latin typeface="Century Schoolbook"/>
                <a:cs typeface="Century Schoolbook"/>
              </a:rPr>
              <a:t>and </a:t>
            </a:r>
            <a:r>
              <a:rPr sz="2400" dirty="0">
                <a:latin typeface="Century Schoolbook"/>
                <a:cs typeface="Century Schoolbook"/>
              </a:rPr>
              <a:t>c must  </a:t>
            </a:r>
            <a:r>
              <a:rPr sz="2400" spc="5" dirty="0">
                <a:latin typeface="Century Schoolbook"/>
                <a:cs typeface="Century Schoolbook"/>
              </a:rPr>
              <a:t>be </a:t>
            </a:r>
            <a:r>
              <a:rPr sz="2400" spc="-5" dirty="0">
                <a:latin typeface="Century Schoolbook"/>
                <a:cs typeface="Century Schoolbook"/>
              </a:rPr>
              <a:t>non-zero. </a:t>
            </a:r>
            <a:r>
              <a:rPr sz="2400" dirty="0">
                <a:latin typeface="Century Schoolbook"/>
                <a:cs typeface="Century Schoolbook"/>
              </a:rPr>
              <a:t>A plane </a:t>
            </a:r>
            <a:r>
              <a:rPr sz="2400" spc="-5" dirty="0">
                <a:latin typeface="Century Schoolbook"/>
                <a:cs typeface="Century Schoolbook"/>
              </a:rPr>
              <a:t>in </a:t>
            </a:r>
            <a:r>
              <a:rPr sz="2400" spc="5" dirty="0">
                <a:latin typeface="Century Schoolbook"/>
                <a:cs typeface="Century Schoolbook"/>
              </a:rPr>
              <a:t>3D </a:t>
            </a:r>
            <a:r>
              <a:rPr sz="2400" spc="-10" dirty="0">
                <a:latin typeface="Century Schoolbook"/>
                <a:cs typeface="Century Schoolbook"/>
              </a:rPr>
              <a:t>coordinate </a:t>
            </a:r>
            <a:r>
              <a:rPr sz="2400" spc="-5" dirty="0">
                <a:latin typeface="Century Schoolbook"/>
                <a:cs typeface="Century Schoolbook"/>
              </a:rPr>
              <a:t>space is  </a:t>
            </a:r>
            <a:r>
              <a:rPr sz="2400" spc="-10" dirty="0">
                <a:latin typeface="Century Schoolbook"/>
                <a:cs typeface="Century Schoolbook"/>
              </a:rPr>
              <a:t>determined </a:t>
            </a:r>
            <a:r>
              <a:rPr sz="2400" spc="5" dirty="0">
                <a:latin typeface="Century Schoolbook"/>
                <a:cs typeface="Century Schoolbook"/>
              </a:rPr>
              <a:t>by </a:t>
            </a:r>
            <a:r>
              <a:rPr sz="2400" dirty="0">
                <a:latin typeface="Century Schoolbook"/>
                <a:cs typeface="Century Schoolbook"/>
              </a:rPr>
              <a:t>a </a:t>
            </a:r>
            <a:r>
              <a:rPr sz="2400" spc="-5" dirty="0">
                <a:latin typeface="Century Schoolbook"/>
                <a:cs typeface="Century Schoolbook"/>
              </a:rPr>
              <a:t>point </a:t>
            </a:r>
            <a:r>
              <a:rPr sz="2400" spc="10" dirty="0">
                <a:latin typeface="Century Schoolbook"/>
                <a:cs typeface="Century Schoolbook"/>
              </a:rPr>
              <a:t>and  </a:t>
            </a:r>
            <a:r>
              <a:rPr sz="2400" dirty="0">
                <a:latin typeface="Century Schoolbook"/>
                <a:cs typeface="Century Schoolbook"/>
              </a:rPr>
              <a:t>a vector that </a:t>
            </a:r>
            <a:r>
              <a:rPr sz="2400" spc="-5" dirty="0">
                <a:latin typeface="Century Schoolbook"/>
                <a:cs typeface="Century Schoolbook"/>
              </a:rPr>
              <a:t>is  perpendicular </a:t>
            </a:r>
            <a:r>
              <a:rPr sz="2400" spc="-20" dirty="0">
                <a:latin typeface="Century Schoolbook"/>
                <a:cs typeface="Century Schoolbook"/>
              </a:rPr>
              <a:t>to </a:t>
            </a:r>
            <a:r>
              <a:rPr sz="2400" spc="-5" dirty="0">
                <a:latin typeface="Century Schoolbook"/>
                <a:cs typeface="Century Schoolbook"/>
              </a:rPr>
              <a:t>the</a:t>
            </a:r>
            <a:r>
              <a:rPr sz="2400" spc="20" dirty="0">
                <a:latin typeface="Century Schoolbook"/>
                <a:cs typeface="Century Schoolbook"/>
              </a:rPr>
              <a:t> </a:t>
            </a:r>
            <a:r>
              <a:rPr sz="2400" dirty="0">
                <a:latin typeface="Century Schoolbook"/>
                <a:cs typeface="Century Schoolbook"/>
              </a:rPr>
              <a:t>plane.</a:t>
            </a:r>
            <a:endParaRPr sz="2400">
              <a:latin typeface="Century Schoolbook"/>
              <a:cs typeface="Century Schoolbook"/>
            </a:endParaRPr>
          </a:p>
          <a:p>
            <a:pPr marL="12700" algn="just">
              <a:lnSpc>
                <a:spcPts val="2870"/>
              </a:lnSpc>
              <a:spcBef>
                <a:spcPts val="575"/>
              </a:spcBef>
            </a:pPr>
            <a:r>
              <a:rPr sz="2400" dirty="0">
                <a:latin typeface="Century Schoolbook"/>
                <a:cs typeface="Century Schoolbook"/>
              </a:rPr>
              <a:t>The equation of a plane through</a:t>
            </a:r>
            <a:r>
              <a:rPr sz="2400" spc="-165" dirty="0">
                <a:latin typeface="Century Schoolbook"/>
                <a:cs typeface="Century Schoolbook"/>
              </a:rPr>
              <a:t> </a:t>
            </a:r>
            <a:r>
              <a:rPr sz="2400" dirty="0">
                <a:latin typeface="Century Schoolbook"/>
                <a:cs typeface="Century Schoolbook"/>
              </a:rPr>
              <a:t>a</a:t>
            </a:r>
            <a:endParaRPr sz="2400">
              <a:latin typeface="Century Schoolbook"/>
              <a:cs typeface="Century Schoolbook"/>
            </a:endParaRPr>
          </a:p>
          <a:p>
            <a:pPr marL="12700" algn="just">
              <a:lnSpc>
                <a:spcPts val="2870"/>
              </a:lnSpc>
            </a:pPr>
            <a:r>
              <a:rPr sz="2400" dirty="0">
                <a:latin typeface="Century Schoolbook"/>
                <a:cs typeface="Century Schoolbook"/>
              </a:rPr>
              <a:t>point </a:t>
            </a:r>
            <a:r>
              <a:rPr sz="2400" i="1" spc="5" dirty="0">
                <a:latin typeface="Century Schoolbook"/>
                <a:cs typeface="Century Schoolbook"/>
              </a:rPr>
              <a:t>A</a:t>
            </a:r>
            <a:r>
              <a:rPr sz="2400" spc="5" dirty="0">
                <a:latin typeface="Century Schoolbook"/>
                <a:cs typeface="Century Schoolbook"/>
              </a:rPr>
              <a:t>=(</a:t>
            </a:r>
            <a:r>
              <a:rPr sz="2400" i="1" spc="5" dirty="0">
                <a:latin typeface="Century Schoolbook"/>
                <a:cs typeface="Century Schoolbook"/>
              </a:rPr>
              <a:t>x</a:t>
            </a:r>
            <a:r>
              <a:rPr sz="2400" spc="5" dirty="0">
                <a:latin typeface="Century Schoolbook"/>
                <a:cs typeface="Century Schoolbook"/>
              </a:rPr>
              <a:t>1,</a:t>
            </a:r>
            <a:r>
              <a:rPr sz="2400" i="1" spc="5" dirty="0">
                <a:latin typeface="Century Schoolbook"/>
                <a:cs typeface="Century Schoolbook"/>
              </a:rPr>
              <a:t>y</a:t>
            </a:r>
            <a:r>
              <a:rPr sz="2400" spc="5" dirty="0">
                <a:latin typeface="Century Schoolbook"/>
                <a:cs typeface="Century Schoolbook"/>
              </a:rPr>
              <a:t>1,</a:t>
            </a:r>
            <a:r>
              <a:rPr sz="2400" i="1" spc="5" dirty="0">
                <a:latin typeface="Century Schoolbook"/>
                <a:cs typeface="Century Schoolbook"/>
              </a:rPr>
              <a:t>z</a:t>
            </a:r>
            <a:r>
              <a:rPr sz="2400" spc="5" dirty="0">
                <a:latin typeface="Century Schoolbook"/>
                <a:cs typeface="Century Schoolbook"/>
              </a:rPr>
              <a:t>1) whose </a:t>
            </a:r>
            <a:r>
              <a:rPr sz="2400" spc="-5" dirty="0">
                <a:latin typeface="Century Schoolbook"/>
                <a:cs typeface="Century Schoolbook"/>
              </a:rPr>
              <a:t>normal </a:t>
            </a:r>
            <a:r>
              <a:rPr sz="2400" spc="-15" dirty="0">
                <a:latin typeface="Century Schoolbook"/>
                <a:cs typeface="Century Schoolbook"/>
              </a:rPr>
              <a:t>vector </a:t>
            </a:r>
            <a:r>
              <a:rPr sz="2400" i="1" dirty="0">
                <a:latin typeface="Century Schoolbook"/>
                <a:cs typeface="Century Schoolbook"/>
              </a:rPr>
              <a:t>n</a:t>
            </a:r>
            <a:r>
              <a:rPr sz="2400" dirty="0">
                <a:latin typeface="Century Schoolbook"/>
                <a:cs typeface="Century Schoolbook"/>
              </a:rPr>
              <a:t>=(</a:t>
            </a:r>
            <a:r>
              <a:rPr sz="2400" i="1" dirty="0">
                <a:latin typeface="Century Schoolbook"/>
                <a:cs typeface="Century Schoolbook"/>
              </a:rPr>
              <a:t>a,b</a:t>
            </a:r>
            <a:r>
              <a:rPr sz="2400" dirty="0">
                <a:latin typeface="Century Schoolbook"/>
                <a:cs typeface="Century Schoolbook"/>
              </a:rPr>
              <a:t>,</a:t>
            </a:r>
            <a:r>
              <a:rPr sz="2400" i="1" dirty="0">
                <a:latin typeface="Century Schoolbook"/>
                <a:cs typeface="Century Schoolbook"/>
              </a:rPr>
              <a:t>c</a:t>
            </a:r>
            <a:r>
              <a:rPr sz="2400" dirty="0">
                <a:latin typeface="Century Schoolbook"/>
                <a:cs typeface="Century Schoolbook"/>
              </a:rPr>
              <a:t>)</a:t>
            </a:r>
            <a:r>
              <a:rPr sz="2400" spc="-145" dirty="0">
                <a:latin typeface="Century Schoolbook"/>
                <a:cs typeface="Century Schoolbook"/>
              </a:rPr>
              <a:t> </a:t>
            </a:r>
            <a:r>
              <a:rPr sz="2400" spc="-10" dirty="0">
                <a:latin typeface="Century Schoolbook"/>
                <a:cs typeface="Century Schoolbook"/>
              </a:rPr>
              <a:t>is</a:t>
            </a:r>
            <a:endParaRPr sz="2400">
              <a:latin typeface="Century Schoolbook"/>
              <a:cs typeface="Century Schoolbook"/>
            </a:endParaRPr>
          </a:p>
          <a:p>
            <a:pPr marL="927735">
              <a:lnSpc>
                <a:spcPct val="100000"/>
              </a:lnSpc>
              <a:spcBef>
                <a:spcPts val="650"/>
              </a:spcBef>
            </a:pPr>
            <a:r>
              <a:rPr sz="2400" i="1" spc="-5" dirty="0">
                <a:latin typeface="Century Schoolbook"/>
                <a:cs typeface="Century Schoolbook"/>
              </a:rPr>
              <a:t>a</a:t>
            </a:r>
            <a:r>
              <a:rPr sz="2400" spc="-5" dirty="0">
                <a:latin typeface="Century Schoolbook"/>
                <a:cs typeface="Century Schoolbook"/>
              </a:rPr>
              <a:t>(</a:t>
            </a:r>
            <a:r>
              <a:rPr sz="2400" i="1" spc="-5" dirty="0">
                <a:latin typeface="Century Schoolbook"/>
                <a:cs typeface="Century Schoolbook"/>
              </a:rPr>
              <a:t>x</a:t>
            </a:r>
            <a:r>
              <a:rPr sz="2400" spc="-5" dirty="0">
                <a:latin typeface="Century Schoolbook"/>
                <a:cs typeface="Century Schoolbook"/>
              </a:rPr>
              <a:t>−</a:t>
            </a:r>
            <a:r>
              <a:rPr sz="2400" i="1" spc="-5" dirty="0">
                <a:latin typeface="Century Schoolbook"/>
                <a:cs typeface="Century Schoolbook"/>
              </a:rPr>
              <a:t>x</a:t>
            </a:r>
            <a:r>
              <a:rPr sz="2400" spc="-5" dirty="0">
                <a:latin typeface="Century Schoolbook"/>
                <a:cs typeface="Century Schoolbook"/>
              </a:rPr>
              <a:t>1)+</a:t>
            </a:r>
            <a:r>
              <a:rPr sz="2400" i="1" spc="-5" dirty="0">
                <a:latin typeface="Century Schoolbook"/>
                <a:cs typeface="Century Schoolbook"/>
              </a:rPr>
              <a:t>b</a:t>
            </a:r>
            <a:r>
              <a:rPr sz="2400" spc="-5" dirty="0">
                <a:latin typeface="Century Schoolbook"/>
                <a:cs typeface="Century Schoolbook"/>
              </a:rPr>
              <a:t>(</a:t>
            </a:r>
            <a:r>
              <a:rPr sz="2400" i="1" spc="-5" dirty="0">
                <a:latin typeface="Century Schoolbook"/>
                <a:cs typeface="Century Schoolbook"/>
              </a:rPr>
              <a:t>y</a:t>
            </a:r>
            <a:r>
              <a:rPr sz="2400" spc="-5" dirty="0">
                <a:latin typeface="Century Schoolbook"/>
                <a:cs typeface="Century Schoolbook"/>
              </a:rPr>
              <a:t>−</a:t>
            </a:r>
            <a:r>
              <a:rPr sz="2400" i="1" spc="-5" dirty="0">
                <a:latin typeface="Century Schoolbook"/>
                <a:cs typeface="Century Schoolbook"/>
              </a:rPr>
              <a:t>y</a:t>
            </a:r>
            <a:r>
              <a:rPr sz="2400" spc="-5" dirty="0">
                <a:latin typeface="Century Schoolbook"/>
                <a:cs typeface="Century Schoolbook"/>
              </a:rPr>
              <a:t>1)+</a:t>
            </a:r>
            <a:r>
              <a:rPr sz="2400" i="1" spc="-5" dirty="0">
                <a:latin typeface="Century Schoolbook"/>
                <a:cs typeface="Century Schoolbook"/>
              </a:rPr>
              <a:t>c</a:t>
            </a:r>
            <a:r>
              <a:rPr sz="2400" spc="-5" dirty="0">
                <a:latin typeface="Century Schoolbook"/>
                <a:cs typeface="Century Schoolbook"/>
              </a:rPr>
              <a:t>(</a:t>
            </a:r>
            <a:r>
              <a:rPr sz="2400" i="1" spc="-5" dirty="0">
                <a:latin typeface="Century Schoolbook"/>
                <a:cs typeface="Century Schoolbook"/>
              </a:rPr>
              <a:t>z</a:t>
            </a:r>
            <a:r>
              <a:rPr sz="2400" spc="-5" dirty="0">
                <a:latin typeface="Century Schoolbook"/>
                <a:cs typeface="Century Schoolbook"/>
              </a:rPr>
              <a:t>−</a:t>
            </a:r>
            <a:r>
              <a:rPr sz="2400" i="1" spc="-5" dirty="0">
                <a:latin typeface="Century Schoolbook"/>
                <a:cs typeface="Century Schoolbook"/>
              </a:rPr>
              <a:t>z</a:t>
            </a:r>
            <a:r>
              <a:rPr sz="2400" spc="-5" dirty="0">
                <a:latin typeface="Century Schoolbook"/>
                <a:cs typeface="Century Schoolbook"/>
              </a:rPr>
              <a:t>1)=0</a:t>
            </a:r>
            <a:endParaRPr sz="2400">
              <a:latin typeface="Century Schoolbook"/>
              <a:cs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898524"/>
            <a:ext cx="1752600" cy="483870"/>
          </a:xfrm>
          <a:prstGeom prst="rect">
            <a:avLst/>
          </a:prstGeom>
        </p:spPr>
        <p:txBody>
          <a:bodyPr vert="horz" wrap="square" lIns="0" tIns="13335" rIns="0" bIns="0" rtlCol="0">
            <a:spAutoFit/>
          </a:bodyPr>
          <a:lstStyle/>
          <a:p>
            <a:pPr marL="12700">
              <a:lnSpc>
                <a:spcPct val="100000"/>
              </a:lnSpc>
              <a:spcBef>
                <a:spcPts val="105"/>
              </a:spcBef>
            </a:pPr>
            <a:r>
              <a:rPr sz="3000" spc="-10" dirty="0">
                <a:solidFill>
                  <a:srgbClr val="00AF50"/>
                </a:solidFill>
              </a:rPr>
              <a:t>E</a:t>
            </a:r>
            <a:r>
              <a:rPr spc="-10" dirty="0">
                <a:solidFill>
                  <a:srgbClr val="00AF50"/>
                </a:solidFill>
              </a:rPr>
              <a:t>XAMPLE</a:t>
            </a:r>
            <a:r>
              <a:rPr sz="3000" spc="-10" dirty="0">
                <a:solidFill>
                  <a:srgbClr val="00AF50"/>
                </a:solidFill>
              </a:rPr>
              <a:t>:</a:t>
            </a:r>
            <a:endParaRPr sz="3000"/>
          </a:p>
        </p:txBody>
      </p:sp>
      <p:sp>
        <p:nvSpPr>
          <p:cNvPr id="3" name="object 3"/>
          <p:cNvSpPr txBox="1"/>
          <p:nvPr/>
        </p:nvSpPr>
        <p:spPr>
          <a:xfrm>
            <a:off x="541337" y="1411541"/>
            <a:ext cx="7045325" cy="4140200"/>
          </a:xfrm>
          <a:prstGeom prst="rect">
            <a:avLst/>
          </a:prstGeom>
        </p:spPr>
        <p:txBody>
          <a:bodyPr vert="horz" wrap="square" lIns="0" tIns="15875" rIns="0" bIns="0" rtlCol="0">
            <a:spAutoFit/>
          </a:bodyPr>
          <a:lstStyle/>
          <a:p>
            <a:pPr marL="288925" marR="5080" indent="-276860">
              <a:lnSpc>
                <a:spcPct val="99100"/>
              </a:lnSpc>
              <a:spcBef>
                <a:spcPts val="125"/>
              </a:spcBef>
              <a:buClr>
                <a:srgbClr val="FD8537"/>
              </a:buClr>
              <a:buSzPct val="68750"/>
              <a:buFont typeface="Wingdings"/>
              <a:buChar char=""/>
              <a:tabLst>
                <a:tab pos="289560" algn="l"/>
              </a:tabLst>
            </a:pPr>
            <a:r>
              <a:rPr sz="2400" spc="-5" dirty="0">
                <a:latin typeface="Century Schoolbook"/>
                <a:cs typeface="Century Schoolbook"/>
              </a:rPr>
              <a:t>If </a:t>
            </a:r>
            <a:r>
              <a:rPr sz="2400" dirty="0">
                <a:latin typeface="Century Schoolbook"/>
                <a:cs typeface="Century Schoolbook"/>
              </a:rPr>
              <a:t>a plane is passing through </a:t>
            </a:r>
            <a:r>
              <a:rPr sz="2400" spc="-5" dirty="0">
                <a:latin typeface="Century Schoolbook"/>
                <a:cs typeface="Century Schoolbook"/>
              </a:rPr>
              <a:t>the </a:t>
            </a:r>
            <a:r>
              <a:rPr sz="2400" dirty="0">
                <a:latin typeface="Century Schoolbook"/>
                <a:cs typeface="Century Schoolbook"/>
              </a:rPr>
              <a:t>point</a:t>
            </a:r>
            <a:r>
              <a:rPr sz="2400" spc="-285" dirty="0">
                <a:latin typeface="Century Schoolbook"/>
                <a:cs typeface="Century Schoolbook"/>
              </a:rPr>
              <a:t> </a:t>
            </a:r>
            <a:r>
              <a:rPr sz="2400" dirty="0">
                <a:latin typeface="Century Schoolbook"/>
                <a:cs typeface="Century Schoolbook"/>
              </a:rPr>
              <a:t>A=(1,3,2)  </a:t>
            </a:r>
            <a:r>
              <a:rPr sz="2400" spc="10" dirty="0">
                <a:latin typeface="Century Schoolbook"/>
                <a:cs typeface="Century Schoolbook"/>
              </a:rPr>
              <a:t>and has </a:t>
            </a:r>
            <a:r>
              <a:rPr sz="2400" spc="-5" dirty="0">
                <a:latin typeface="Century Schoolbook"/>
                <a:cs typeface="Century Schoolbook"/>
              </a:rPr>
              <a:t>normal </a:t>
            </a:r>
            <a:r>
              <a:rPr sz="2400" spc="-10" dirty="0">
                <a:latin typeface="Century Schoolbook"/>
                <a:cs typeface="Century Schoolbook"/>
              </a:rPr>
              <a:t>vector </a:t>
            </a:r>
            <a:r>
              <a:rPr sz="2400" dirty="0">
                <a:latin typeface="Century Schoolbook"/>
                <a:cs typeface="Century Schoolbook"/>
              </a:rPr>
              <a:t>n </a:t>
            </a:r>
            <a:r>
              <a:rPr sz="2400" spc="5" dirty="0">
                <a:latin typeface="Century Schoolbook"/>
                <a:cs typeface="Century Schoolbook"/>
              </a:rPr>
              <a:t>=(3,2,5), </a:t>
            </a:r>
            <a:r>
              <a:rPr sz="2400" dirty="0">
                <a:latin typeface="Century Schoolbook"/>
                <a:cs typeface="Century Schoolbook"/>
              </a:rPr>
              <a:t>then </a:t>
            </a:r>
            <a:r>
              <a:rPr sz="2400" spc="10" dirty="0">
                <a:latin typeface="Century Schoolbook"/>
                <a:cs typeface="Century Schoolbook"/>
              </a:rPr>
              <a:t>what </a:t>
            </a:r>
            <a:r>
              <a:rPr sz="2400" dirty="0">
                <a:latin typeface="Century Schoolbook"/>
                <a:cs typeface="Century Schoolbook"/>
              </a:rPr>
              <a:t>is  </a:t>
            </a:r>
            <a:r>
              <a:rPr sz="2400" spc="-5" dirty="0">
                <a:latin typeface="Century Schoolbook"/>
                <a:cs typeface="Century Schoolbook"/>
              </a:rPr>
              <a:t>the </a:t>
            </a:r>
            <a:r>
              <a:rPr sz="2400" dirty="0">
                <a:latin typeface="Century Schoolbook"/>
                <a:cs typeface="Century Schoolbook"/>
              </a:rPr>
              <a:t>equation of </a:t>
            </a:r>
            <a:r>
              <a:rPr sz="2400" spc="-5" dirty="0">
                <a:latin typeface="Century Schoolbook"/>
                <a:cs typeface="Century Schoolbook"/>
              </a:rPr>
              <a:t>the</a:t>
            </a:r>
            <a:r>
              <a:rPr sz="2400" spc="-75" dirty="0">
                <a:latin typeface="Century Schoolbook"/>
                <a:cs typeface="Century Schoolbook"/>
              </a:rPr>
              <a:t> </a:t>
            </a:r>
            <a:r>
              <a:rPr sz="2400" dirty="0">
                <a:latin typeface="Century Schoolbook"/>
                <a:cs typeface="Century Schoolbook"/>
              </a:rPr>
              <a:t>plane?</a:t>
            </a:r>
            <a:endParaRPr sz="2400">
              <a:latin typeface="Century Schoolbook"/>
              <a:cs typeface="Century Schoolbook"/>
            </a:endParaRPr>
          </a:p>
          <a:p>
            <a:pPr>
              <a:lnSpc>
                <a:spcPct val="100000"/>
              </a:lnSpc>
              <a:spcBef>
                <a:spcPts val="30"/>
              </a:spcBef>
              <a:buClr>
                <a:srgbClr val="FD8537"/>
              </a:buClr>
              <a:buFont typeface="Wingdings"/>
              <a:buChar char=""/>
            </a:pPr>
            <a:endParaRPr sz="3500">
              <a:latin typeface="Times New Roman"/>
              <a:cs typeface="Times New Roman"/>
            </a:endParaRPr>
          </a:p>
          <a:p>
            <a:pPr marL="288925" marR="5715" indent="-276860">
              <a:lnSpc>
                <a:spcPct val="101699"/>
              </a:lnSpc>
              <a:spcBef>
                <a:spcPts val="5"/>
              </a:spcBef>
              <a:buClr>
                <a:srgbClr val="FD8537"/>
              </a:buClr>
              <a:buSzPct val="68750"/>
              <a:buFont typeface="Wingdings"/>
              <a:buChar char=""/>
              <a:tabLst>
                <a:tab pos="289560" algn="l"/>
                <a:tab pos="4977130" algn="l"/>
              </a:tabLst>
            </a:pPr>
            <a:r>
              <a:rPr sz="2400" dirty="0">
                <a:latin typeface="Century Schoolbook"/>
                <a:cs typeface="Century Schoolbook"/>
              </a:rPr>
              <a:t>The equation of </a:t>
            </a:r>
            <a:r>
              <a:rPr sz="2400" spc="-5" dirty="0">
                <a:latin typeface="Century Schoolbook"/>
                <a:cs typeface="Century Schoolbook"/>
              </a:rPr>
              <a:t>the </a:t>
            </a:r>
            <a:r>
              <a:rPr sz="2400" dirty="0">
                <a:latin typeface="Century Schoolbook"/>
                <a:cs typeface="Century Schoolbook"/>
              </a:rPr>
              <a:t>plane which passes</a:t>
            </a:r>
            <a:r>
              <a:rPr sz="2400" spc="-165" dirty="0">
                <a:latin typeface="Century Schoolbook"/>
                <a:cs typeface="Century Schoolbook"/>
              </a:rPr>
              <a:t> </a:t>
            </a:r>
            <a:r>
              <a:rPr sz="2400" dirty="0">
                <a:latin typeface="Century Schoolbook"/>
                <a:cs typeface="Century Schoolbook"/>
              </a:rPr>
              <a:t>through  A=(1,3,2) </a:t>
            </a:r>
            <a:r>
              <a:rPr sz="2400" spc="10" dirty="0">
                <a:latin typeface="Century Schoolbook"/>
                <a:cs typeface="Century Schoolbook"/>
              </a:rPr>
              <a:t>and has</a:t>
            </a:r>
            <a:r>
              <a:rPr sz="2400" spc="-165" dirty="0">
                <a:latin typeface="Century Schoolbook"/>
                <a:cs typeface="Century Schoolbook"/>
              </a:rPr>
              <a:t> </a:t>
            </a:r>
            <a:r>
              <a:rPr sz="2400" spc="-5" dirty="0">
                <a:latin typeface="Century Schoolbook"/>
                <a:cs typeface="Century Schoolbook"/>
              </a:rPr>
              <a:t>normal</a:t>
            </a:r>
            <a:r>
              <a:rPr sz="2400" spc="20" dirty="0">
                <a:latin typeface="Century Schoolbook"/>
                <a:cs typeface="Century Schoolbook"/>
              </a:rPr>
              <a:t> </a:t>
            </a:r>
            <a:r>
              <a:rPr sz="2400" spc="-10" dirty="0">
                <a:latin typeface="Century Schoolbook"/>
                <a:cs typeface="Century Schoolbook"/>
              </a:rPr>
              <a:t>vector	</a:t>
            </a:r>
            <a:r>
              <a:rPr sz="2400" spc="5" dirty="0">
                <a:latin typeface="Century Schoolbook"/>
                <a:cs typeface="Century Schoolbook"/>
              </a:rPr>
              <a:t>n=(3,2,5)</a:t>
            </a:r>
            <a:r>
              <a:rPr sz="2400" spc="-130" dirty="0">
                <a:latin typeface="Century Schoolbook"/>
                <a:cs typeface="Century Schoolbook"/>
              </a:rPr>
              <a:t> </a:t>
            </a:r>
            <a:r>
              <a:rPr sz="2400" dirty="0">
                <a:latin typeface="Century Schoolbook"/>
                <a:cs typeface="Century Schoolbook"/>
              </a:rPr>
              <a:t>is</a:t>
            </a:r>
            <a:endParaRPr sz="2400">
              <a:latin typeface="Century Schoolbook"/>
              <a:cs typeface="Century Schoolbook"/>
            </a:endParaRPr>
          </a:p>
          <a:p>
            <a:pPr marL="927735">
              <a:lnSpc>
                <a:spcPct val="100000"/>
              </a:lnSpc>
              <a:spcBef>
                <a:spcPts val="495"/>
              </a:spcBef>
            </a:pPr>
            <a:r>
              <a:rPr sz="2400" i="1" spc="-5" dirty="0">
                <a:latin typeface="Century Schoolbook"/>
                <a:cs typeface="Century Schoolbook"/>
              </a:rPr>
              <a:t>a</a:t>
            </a:r>
            <a:r>
              <a:rPr sz="2400" spc="-5" dirty="0">
                <a:latin typeface="Century Schoolbook"/>
                <a:cs typeface="Century Schoolbook"/>
              </a:rPr>
              <a:t>(</a:t>
            </a:r>
            <a:r>
              <a:rPr sz="2400" i="1" spc="-5" dirty="0">
                <a:latin typeface="Century Schoolbook"/>
                <a:cs typeface="Century Schoolbook"/>
              </a:rPr>
              <a:t>x</a:t>
            </a:r>
            <a:r>
              <a:rPr sz="2400" spc="-5" dirty="0">
                <a:latin typeface="Century Schoolbook"/>
                <a:cs typeface="Century Schoolbook"/>
              </a:rPr>
              <a:t>−</a:t>
            </a:r>
            <a:r>
              <a:rPr sz="2400" i="1" spc="-5" dirty="0">
                <a:latin typeface="Century Schoolbook"/>
                <a:cs typeface="Century Schoolbook"/>
              </a:rPr>
              <a:t>x</a:t>
            </a:r>
            <a:r>
              <a:rPr sz="2400" spc="-5" dirty="0">
                <a:latin typeface="Century Schoolbook"/>
                <a:cs typeface="Century Schoolbook"/>
              </a:rPr>
              <a:t>1)+</a:t>
            </a:r>
            <a:r>
              <a:rPr sz="2400" i="1" spc="-5" dirty="0">
                <a:latin typeface="Century Schoolbook"/>
                <a:cs typeface="Century Schoolbook"/>
              </a:rPr>
              <a:t>b</a:t>
            </a:r>
            <a:r>
              <a:rPr sz="2400" spc="-5" dirty="0">
                <a:latin typeface="Century Schoolbook"/>
                <a:cs typeface="Century Schoolbook"/>
              </a:rPr>
              <a:t>(</a:t>
            </a:r>
            <a:r>
              <a:rPr sz="2400" i="1" spc="-5" dirty="0">
                <a:latin typeface="Century Schoolbook"/>
                <a:cs typeface="Century Schoolbook"/>
              </a:rPr>
              <a:t>y</a:t>
            </a:r>
            <a:r>
              <a:rPr sz="2400" spc="-5" dirty="0">
                <a:latin typeface="Century Schoolbook"/>
                <a:cs typeface="Century Schoolbook"/>
              </a:rPr>
              <a:t>−</a:t>
            </a:r>
            <a:r>
              <a:rPr sz="2400" i="1" spc="-5" dirty="0">
                <a:latin typeface="Century Schoolbook"/>
                <a:cs typeface="Century Schoolbook"/>
              </a:rPr>
              <a:t>y</a:t>
            </a:r>
            <a:r>
              <a:rPr sz="2400" spc="-5" dirty="0">
                <a:latin typeface="Century Schoolbook"/>
                <a:cs typeface="Century Schoolbook"/>
              </a:rPr>
              <a:t>1)+</a:t>
            </a:r>
            <a:r>
              <a:rPr sz="2400" i="1" spc="-5" dirty="0">
                <a:latin typeface="Century Schoolbook"/>
                <a:cs typeface="Century Schoolbook"/>
              </a:rPr>
              <a:t>c</a:t>
            </a:r>
            <a:r>
              <a:rPr sz="2400" spc="-5" dirty="0">
                <a:latin typeface="Century Schoolbook"/>
                <a:cs typeface="Century Schoolbook"/>
              </a:rPr>
              <a:t>(</a:t>
            </a:r>
            <a:r>
              <a:rPr sz="2400" i="1" spc="-5" dirty="0">
                <a:latin typeface="Century Schoolbook"/>
                <a:cs typeface="Century Schoolbook"/>
              </a:rPr>
              <a:t>z</a:t>
            </a:r>
            <a:r>
              <a:rPr sz="2400" spc="-5" dirty="0">
                <a:latin typeface="Century Schoolbook"/>
                <a:cs typeface="Century Schoolbook"/>
              </a:rPr>
              <a:t>−</a:t>
            </a:r>
            <a:r>
              <a:rPr sz="2400" i="1" spc="-5" dirty="0">
                <a:latin typeface="Century Schoolbook"/>
                <a:cs typeface="Century Schoolbook"/>
              </a:rPr>
              <a:t>z</a:t>
            </a:r>
            <a:r>
              <a:rPr sz="2400" spc="-5" dirty="0">
                <a:latin typeface="Century Schoolbook"/>
                <a:cs typeface="Century Schoolbook"/>
              </a:rPr>
              <a:t>1)=0</a:t>
            </a:r>
            <a:endParaRPr sz="2400">
              <a:latin typeface="Century Schoolbook"/>
              <a:cs typeface="Century Schoolbook"/>
            </a:endParaRPr>
          </a:p>
          <a:p>
            <a:pPr marL="927735">
              <a:lnSpc>
                <a:spcPct val="100000"/>
              </a:lnSpc>
              <a:spcBef>
                <a:spcPts val="650"/>
              </a:spcBef>
            </a:pPr>
            <a:r>
              <a:rPr sz="2400" spc="-5" dirty="0">
                <a:latin typeface="Century Schoolbook"/>
                <a:cs typeface="Century Schoolbook"/>
              </a:rPr>
              <a:t>3(x−1)+2(y−3)+5(z−2)=0</a:t>
            </a:r>
            <a:endParaRPr sz="2400">
              <a:latin typeface="Century Schoolbook"/>
              <a:cs typeface="Century Schoolbook"/>
            </a:endParaRPr>
          </a:p>
          <a:p>
            <a:pPr marL="927735">
              <a:lnSpc>
                <a:spcPct val="100000"/>
              </a:lnSpc>
              <a:spcBef>
                <a:spcPts val="650"/>
              </a:spcBef>
            </a:pPr>
            <a:r>
              <a:rPr sz="2400" spc="-10" dirty="0">
                <a:latin typeface="Century Schoolbook"/>
                <a:cs typeface="Century Schoolbook"/>
              </a:rPr>
              <a:t>3x−3+2y−6+5z−10=0</a:t>
            </a:r>
            <a:endParaRPr sz="2400">
              <a:latin typeface="Century Schoolbook"/>
              <a:cs typeface="Century Schoolbook"/>
            </a:endParaRPr>
          </a:p>
          <a:p>
            <a:pPr marL="927735">
              <a:lnSpc>
                <a:spcPct val="100000"/>
              </a:lnSpc>
              <a:spcBef>
                <a:spcPts val="575"/>
              </a:spcBef>
            </a:pPr>
            <a:r>
              <a:rPr sz="2400" spc="-10" dirty="0">
                <a:latin typeface="Century Schoolbook"/>
                <a:cs typeface="Century Schoolbook"/>
              </a:rPr>
              <a:t>3x+2y+5z−19=0</a:t>
            </a:r>
            <a:endParaRPr sz="2400">
              <a:latin typeface="Century Schoolbook"/>
              <a:cs typeface="Century Schoolboo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898524"/>
            <a:ext cx="1067435" cy="483870"/>
          </a:xfrm>
          <a:prstGeom prst="rect">
            <a:avLst/>
          </a:prstGeom>
        </p:spPr>
        <p:txBody>
          <a:bodyPr vert="horz" wrap="square" lIns="0" tIns="13335" rIns="0" bIns="0" rtlCol="0">
            <a:spAutoFit/>
          </a:bodyPr>
          <a:lstStyle/>
          <a:p>
            <a:pPr marL="12700">
              <a:lnSpc>
                <a:spcPct val="100000"/>
              </a:lnSpc>
              <a:spcBef>
                <a:spcPts val="105"/>
              </a:spcBef>
            </a:pPr>
            <a:r>
              <a:rPr sz="3000" spc="20" dirty="0">
                <a:solidFill>
                  <a:srgbClr val="00AFEF"/>
                </a:solidFill>
              </a:rPr>
              <a:t>L</a:t>
            </a:r>
            <a:r>
              <a:rPr spc="-5" dirty="0">
                <a:solidFill>
                  <a:srgbClr val="00AFEF"/>
                </a:solidFill>
              </a:rPr>
              <a:t>I</a:t>
            </a:r>
            <a:r>
              <a:rPr spc="-10" dirty="0">
                <a:solidFill>
                  <a:srgbClr val="00AFEF"/>
                </a:solidFill>
              </a:rPr>
              <a:t>N</a:t>
            </a:r>
            <a:r>
              <a:rPr spc="-5" dirty="0">
                <a:solidFill>
                  <a:srgbClr val="00AFEF"/>
                </a:solidFill>
              </a:rPr>
              <a:t>ES</a:t>
            </a:r>
            <a:endParaRPr sz="3000"/>
          </a:p>
        </p:txBody>
      </p:sp>
      <p:sp>
        <p:nvSpPr>
          <p:cNvPr id="3" name="object 3"/>
          <p:cNvSpPr txBox="1"/>
          <p:nvPr/>
        </p:nvSpPr>
        <p:spPr>
          <a:xfrm>
            <a:off x="541337" y="1640522"/>
            <a:ext cx="7329170" cy="3701415"/>
          </a:xfrm>
          <a:prstGeom prst="rect">
            <a:avLst/>
          </a:prstGeom>
        </p:spPr>
        <p:txBody>
          <a:bodyPr vert="horz" wrap="square" lIns="0" tIns="12700" rIns="0" bIns="0" rtlCol="0">
            <a:spAutoFit/>
          </a:bodyPr>
          <a:lstStyle/>
          <a:p>
            <a:pPr marL="288925" marR="5080" indent="-276860" algn="just">
              <a:lnSpc>
                <a:spcPct val="100000"/>
              </a:lnSpc>
              <a:spcBef>
                <a:spcPts val="100"/>
              </a:spcBef>
              <a:buClr>
                <a:srgbClr val="FD8537"/>
              </a:buClr>
              <a:buSzPct val="68750"/>
              <a:buFont typeface="Wingdings"/>
              <a:buChar char=""/>
              <a:tabLst>
                <a:tab pos="289560" algn="l"/>
              </a:tabLst>
            </a:pPr>
            <a:r>
              <a:rPr sz="2400" dirty="0">
                <a:solidFill>
                  <a:srgbClr val="006FC0"/>
                </a:solidFill>
                <a:latin typeface="Century Schoolbook"/>
                <a:cs typeface="Century Schoolbook"/>
              </a:rPr>
              <a:t>Line: </a:t>
            </a:r>
            <a:r>
              <a:rPr sz="2400" dirty="0">
                <a:latin typeface="Century Schoolbook"/>
                <a:cs typeface="Century Schoolbook"/>
              </a:rPr>
              <a:t>When </a:t>
            </a:r>
            <a:r>
              <a:rPr sz="2400" spc="-10" dirty="0">
                <a:latin typeface="Century Schoolbook"/>
                <a:cs typeface="Century Schoolbook"/>
              </a:rPr>
              <a:t>two points </a:t>
            </a:r>
            <a:r>
              <a:rPr sz="2400" spc="-5" dirty="0">
                <a:latin typeface="Century Schoolbook"/>
                <a:cs typeface="Century Schoolbook"/>
              </a:rPr>
              <a:t>extend infinitely in the  </a:t>
            </a:r>
            <a:r>
              <a:rPr sz="2400" spc="-15" dirty="0">
                <a:latin typeface="Century Schoolbook"/>
                <a:cs typeface="Century Schoolbook"/>
              </a:rPr>
              <a:t>opposite </a:t>
            </a:r>
            <a:r>
              <a:rPr sz="2400" spc="-5" dirty="0">
                <a:latin typeface="Century Schoolbook"/>
                <a:cs typeface="Century Schoolbook"/>
              </a:rPr>
              <a:t>direction then it is called </a:t>
            </a:r>
            <a:r>
              <a:rPr sz="2400" dirty="0">
                <a:latin typeface="Century Schoolbook"/>
                <a:cs typeface="Century Schoolbook"/>
              </a:rPr>
              <a:t>a </a:t>
            </a:r>
            <a:r>
              <a:rPr sz="2400" spc="-10" dirty="0">
                <a:latin typeface="Century Schoolbook"/>
                <a:cs typeface="Century Schoolbook"/>
              </a:rPr>
              <a:t>line. </a:t>
            </a:r>
            <a:r>
              <a:rPr sz="2400" dirty="0">
                <a:latin typeface="Century Schoolbook"/>
                <a:cs typeface="Century Schoolbook"/>
              </a:rPr>
              <a:t>The </a:t>
            </a:r>
            <a:r>
              <a:rPr sz="2400" spc="5" dirty="0">
                <a:latin typeface="Century Schoolbook"/>
                <a:cs typeface="Century Schoolbook"/>
              </a:rPr>
              <a:t>line  </a:t>
            </a:r>
            <a:r>
              <a:rPr sz="2400" spc="-5" dirty="0">
                <a:latin typeface="Century Schoolbook"/>
                <a:cs typeface="Century Schoolbook"/>
              </a:rPr>
              <a:t>is denoted </a:t>
            </a:r>
            <a:r>
              <a:rPr sz="2400" spc="5" dirty="0">
                <a:latin typeface="Century Schoolbook"/>
                <a:cs typeface="Century Schoolbook"/>
              </a:rPr>
              <a:t>by </a:t>
            </a:r>
            <a:r>
              <a:rPr sz="2400" dirty="0">
                <a:latin typeface="Century Schoolbook"/>
                <a:cs typeface="Century Schoolbook"/>
              </a:rPr>
              <a:t>showing </a:t>
            </a:r>
            <a:r>
              <a:rPr sz="2400" spc="-10" dirty="0">
                <a:latin typeface="Century Schoolbook"/>
                <a:cs typeface="Century Schoolbook"/>
              </a:rPr>
              <a:t>two arrowheads </a:t>
            </a:r>
            <a:r>
              <a:rPr sz="2400" dirty="0">
                <a:latin typeface="Century Schoolbook"/>
                <a:cs typeface="Century Schoolbook"/>
              </a:rPr>
              <a:t>going </a:t>
            </a:r>
            <a:r>
              <a:rPr sz="2400" spc="-5" dirty="0">
                <a:latin typeface="Century Schoolbook"/>
                <a:cs typeface="Century Schoolbook"/>
              </a:rPr>
              <a:t>in  the </a:t>
            </a:r>
            <a:r>
              <a:rPr sz="2400" spc="-15" dirty="0">
                <a:latin typeface="Century Schoolbook"/>
                <a:cs typeface="Century Schoolbook"/>
              </a:rPr>
              <a:t>opposite</a:t>
            </a:r>
            <a:r>
              <a:rPr sz="2400" spc="100" dirty="0">
                <a:latin typeface="Century Schoolbook"/>
                <a:cs typeface="Century Schoolbook"/>
              </a:rPr>
              <a:t> </a:t>
            </a:r>
            <a:r>
              <a:rPr sz="2400" spc="-10" dirty="0">
                <a:latin typeface="Century Schoolbook"/>
                <a:cs typeface="Century Schoolbook"/>
              </a:rPr>
              <a:t>direction.</a:t>
            </a:r>
            <a:endParaRPr sz="2400">
              <a:latin typeface="Century Schoolbook"/>
              <a:cs typeface="Century Schoolbook"/>
            </a:endParaRPr>
          </a:p>
          <a:p>
            <a:pPr marL="12700" algn="just">
              <a:lnSpc>
                <a:spcPct val="100000"/>
              </a:lnSpc>
              <a:spcBef>
                <a:spcPts val="575"/>
              </a:spcBef>
            </a:pPr>
            <a:r>
              <a:rPr sz="2400" b="1" spc="-5" dirty="0">
                <a:solidFill>
                  <a:srgbClr val="EB6D5A"/>
                </a:solidFill>
                <a:latin typeface="Century Schoolbook"/>
                <a:cs typeface="Century Schoolbook"/>
              </a:rPr>
              <a:t>Real-Life</a:t>
            </a:r>
            <a:r>
              <a:rPr sz="2400" b="1" spc="20" dirty="0">
                <a:solidFill>
                  <a:srgbClr val="EB6D5A"/>
                </a:solidFill>
                <a:latin typeface="Century Schoolbook"/>
                <a:cs typeface="Century Schoolbook"/>
              </a:rPr>
              <a:t> </a:t>
            </a:r>
            <a:r>
              <a:rPr sz="2400" b="1" spc="-5" dirty="0">
                <a:solidFill>
                  <a:srgbClr val="EB6D5A"/>
                </a:solidFill>
                <a:latin typeface="Century Schoolbook"/>
                <a:cs typeface="Century Schoolbook"/>
              </a:rPr>
              <a:t>Examples:</a:t>
            </a:r>
            <a:endParaRPr sz="2400">
              <a:latin typeface="Century Schoolbook"/>
              <a:cs typeface="Century Schoolbook"/>
            </a:endParaRPr>
          </a:p>
          <a:p>
            <a:pPr marL="288925" indent="-276860">
              <a:lnSpc>
                <a:spcPct val="100000"/>
              </a:lnSpc>
              <a:spcBef>
                <a:spcPts val="650"/>
              </a:spcBef>
              <a:buClr>
                <a:srgbClr val="FD8537"/>
              </a:buClr>
              <a:buSzPct val="68750"/>
              <a:buFont typeface="Wingdings"/>
              <a:buChar char=""/>
              <a:tabLst>
                <a:tab pos="289560" algn="l"/>
              </a:tabLst>
            </a:pPr>
            <a:r>
              <a:rPr sz="2400" spc="-30" dirty="0">
                <a:latin typeface="Century Schoolbook"/>
                <a:cs typeface="Century Schoolbook"/>
              </a:rPr>
              <a:t>Time.</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dirty="0">
                <a:latin typeface="Century Schoolbook"/>
                <a:cs typeface="Century Schoolbook"/>
              </a:rPr>
              <a:t>Lines of </a:t>
            </a:r>
            <a:r>
              <a:rPr sz="2400" spc="-10" dirty="0">
                <a:latin typeface="Century Schoolbook"/>
                <a:cs typeface="Century Schoolbook"/>
              </a:rPr>
              <a:t>latitude </a:t>
            </a:r>
            <a:r>
              <a:rPr sz="2400" spc="10" dirty="0">
                <a:latin typeface="Century Schoolbook"/>
                <a:cs typeface="Century Schoolbook"/>
              </a:rPr>
              <a:t>and</a:t>
            </a:r>
            <a:r>
              <a:rPr sz="2400" spc="-50" dirty="0">
                <a:latin typeface="Century Schoolbook"/>
                <a:cs typeface="Century Schoolbook"/>
              </a:rPr>
              <a:t> </a:t>
            </a:r>
            <a:r>
              <a:rPr sz="2400" spc="-5" dirty="0">
                <a:latin typeface="Century Schoolbook"/>
                <a:cs typeface="Century Schoolbook"/>
              </a:rPr>
              <a:t>longitude.</a:t>
            </a:r>
            <a:endParaRPr sz="2400">
              <a:latin typeface="Century Schoolbook"/>
              <a:cs typeface="Century Schoolbook"/>
            </a:endParaRPr>
          </a:p>
          <a:p>
            <a:pPr marL="288925" indent="-276860">
              <a:lnSpc>
                <a:spcPct val="100000"/>
              </a:lnSpc>
              <a:spcBef>
                <a:spcPts val="575"/>
              </a:spcBef>
              <a:buClr>
                <a:srgbClr val="FD8537"/>
              </a:buClr>
              <a:buSzPct val="68750"/>
              <a:buFont typeface="Wingdings"/>
              <a:buChar char=""/>
              <a:tabLst>
                <a:tab pos="289560" algn="l"/>
              </a:tabLst>
            </a:pPr>
            <a:r>
              <a:rPr sz="2400" dirty="0">
                <a:latin typeface="Century Schoolbook"/>
                <a:cs typeface="Century Schoolbook"/>
              </a:rPr>
              <a:t>The </a:t>
            </a:r>
            <a:r>
              <a:rPr sz="2400" spc="-5" dirty="0">
                <a:latin typeface="Century Schoolbook"/>
                <a:cs typeface="Century Schoolbook"/>
              </a:rPr>
              <a:t>center-line </a:t>
            </a:r>
            <a:r>
              <a:rPr sz="2400" dirty="0">
                <a:latin typeface="Century Schoolbook"/>
                <a:cs typeface="Century Schoolbook"/>
              </a:rPr>
              <a:t>on a</a:t>
            </a:r>
            <a:r>
              <a:rPr sz="2400" spc="-75" dirty="0">
                <a:latin typeface="Century Schoolbook"/>
                <a:cs typeface="Century Schoolbook"/>
              </a:rPr>
              <a:t> </a:t>
            </a:r>
            <a:r>
              <a:rPr sz="2400" spc="-35" dirty="0">
                <a:latin typeface="Century Schoolbook"/>
                <a:cs typeface="Century Schoolbook"/>
              </a:rPr>
              <a:t>highway.</a:t>
            </a:r>
            <a:endParaRPr sz="2400">
              <a:latin typeface="Century Schoolbook"/>
              <a:cs typeface="Century Schoolbook"/>
            </a:endParaRPr>
          </a:p>
          <a:p>
            <a:pPr marL="288925" indent="-276860">
              <a:lnSpc>
                <a:spcPct val="100000"/>
              </a:lnSpc>
              <a:spcBef>
                <a:spcPts val="650"/>
              </a:spcBef>
              <a:buClr>
                <a:srgbClr val="FD8537"/>
              </a:buClr>
              <a:buSzPct val="68750"/>
              <a:buFont typeface="Wingdings"/>
              <a:buChar char=""/>
              <a:tabLst>
                <a:tab pos="289560" algn="l"/>
              </a:tabLst>
            </a:pPr>
            <a:r>
              <a:rPr sz="2400" dirty="0">
                <a:latin typeface="Century Schoolbook"/>
                <a:cs typeface="Century Schoolbook"/>
              </a:rPr>
              <a:t>The</a:t>
            </a:r>
            <a:r>
              <a:rPr sz="2400" spc="-5" dirty="0">
                <a:latin typeface="Century Schoolbook"/>
                <a:cs typeface="Century Schoolbook"/>
              </a:rPr>
              <a:t> </a:t>
            </a:r>
            <a:r>
              <a:rPr sz="2400" spc="-20" dirty="0">
                <a:latin typeface="Century Schoolbook"/>
                <a:cs typeface="Century Schoolbook"/>
              </a:rPr>
              <a:t>Equator.</a:t>
            </a:r>
            <a:endParaRPr sz="2400">
              <a:latin typeface="Century Schoolbook"/>
              <a:cs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938530"/>
            <a:ext cx="4004945" cy="449580"/>
          </a:xfrm>
          <a:prstGeom prst="rect">
            <a:avLst/>
          </a:prstGeom>
        </p:spPr>
        <p:txBody>
          <a:bodyPr vert="horz" wrap="square" lIns="0" tIns="16510" rIns="0" bIns="0" rtlCol="0">
            <a:spAutoFit/>
          </a:bodyPr>
          <a:lstStyle/>
          <a:p>
            <a:pPr marL="12700">
              <a:lnSpc>
                <a:spcPct val="100000"/>
              </a:lnSpc>
              <a:spcBef>
                <a:spcPts val="130"/>
              </a:spcBef>
            </a:pPr>
            <a:r>
              <a:rPr sz="2750" spc="-25" dirty="0"/>
              <a:t>E</a:t>
            </a:r>
            <a:r>
              <a:rPr sz="2250" spc="-25" dirty="0"/>
              <a:t>QUATION </a:t>
            </a:r>
            <a:r>
              <a:rPr sz="2250" spc="-15" dirty="0"/>
              <a:t>OF LINE </a:t>
            </a:r>
            <a:r>
              <a:rPr sz="2250" spc="-10" dirty="0"/>
              <a:t>IN</a:t>
            </a:r>
            <a:r>
              <a:rPr sz="2250" spc="65" dirty="0"/>
              <a:t> </a:t>
            </a:r>
            <a:r>
              <a:rPr sz="2750" spc="20" dirty="0"/>
              <a:t>3</a:t>
            </a:r>
            <a:r>
              <a:rPr sz="2250" spc="20" dirty="0"/>
              <a:t>D</a:t>
            </a:r>
            <a:endParaRPr sz="2250"/>
          </a:p>
        </p:txBody>
      </p:sp>
      <p:sp>
        <p:nvSpPr>
          <p:cNvPr id="3" name="object 3"/>
          <p:cNvSpPr txBox="1"/>
          <p:nvPr/>
        </p:nvSpPr>
        <p:spPr>
          <a:xfrm>
            <a:off x="541337" y="1640522"/>
            <a:ext cx="7328534" cy="3472815"/>
          </a:xfrm>
          <a:prstGeom prst="rect">
            <a:avLst/>
          </a:prstGeom>
        </p:spPr>
        <p:txBody>
          <a:bodyPr vert="horz" wrap="square" lIns="0" tIns="13970" rIns="0" bIns="0" rtlCol="0">
            <a:spAutoFit/>
          </a:bodyPr>
          <a:lstStyle/>
          <a:p>
            <a:pPr marL="288925" marR="5080" indent="-276860" algn="just">
              <a:lnSpc>
                <a:spcPct val="99700"/>
              </a:lnSpc>
              <a:spcBef>
                <a:spcPts val="110"/>
              </a:spcBef>
              <a:buClr>
                <a:srgbClr val="FD8537"/>
              </a:buClr>
              <a:buSzPct val="68750"/>
              <a:buFont typeface="Wingdings"/>
              <a:buChar char=""/>
              <a:tabLst>
                <a:tab pos="289560" algn="l"/>
              </a:tabLst>
            </a:pPr>
            <a:r>
              <a:rPr sz="2400" spc="-5" dirty="0">
                <a:latin typeface="Century Schoolbook"/>
                <a:cs typeface="Century Schoolbook"/>
              </a:rPr>
              <a:t>In three </a:t>
            </a:r>
            <a:r>
              <a:rPr sz="2400" dirty="0">
                <a:latin typeface="Century Schoolbook"/>
                <a:cs typeface="Century Schoolbook"/>
              </a:rPr>
              <a:t>dimensional </a:t>
            </a:r>
            <a:r>
              <a:rPr sz="2400" spc="-40" dirty="0">
                <a:latin typeface="Century Schoolbook"/>
                <a:cs typeface="Century Schoolbook"/>
              </a:rPr>
              <a:t>geometry, </a:t>
            </a:r>
            <a:r>
              <a:rPr sz="2400" dirty="0">
                <a:latin typeface="Century Schoolbook"/>
                <a:cs typeface="Century Schoolbook"/>
              </a:rPr>
              <a:t>a </a:t>
            </a:r>
            <a:r>
              <a:rPr sz="2400" spc="-5" dirty="0">
                <a:latin typeface="Century Schoolbook"/>
                <a:cs typeface="Century Schoolbook"/>
              </a:rPr>
              <a:t>straight </a:t>
            </a:r>
            <a:r>
              <a:rPr sz="2400" dirty="0">
                <a:latin typeface="Century Schoolbook"/>
                <a:cs typeface="Century Schoolbook"/>
              </a:rPr>
              <a:t>line </a:t>
            </a:r>
            <a:r>
              <a:rPr sz="2400" spc="-5" dirty="0">
                <a:latin typeface="Century Schoolbook"/>
                <a:cs typeface="Century Schoolbook"/>
              </a:rPr>
              <a:t>is  </a:t>
            </a:r>
            <a:r>
              <a:rPr sz="2400" dirty="0">
                <a:latin typeface="Century Schoolbook"/>
                <a:cs typeface="Century Schoolbook"/>
              </a:rPr>
              <a:t>defined </a:t>
            </a:r>
            <a:r>
              <a:rPr sz="2400" spc="5" dirty="0">
                <a:latin typeface="Century Schoolbook"/>
                <a:cs typeface="Century Schoolbook"/>
              </a:rPr>
              <a:t>as </a:t>
            </a:r>
            <a:r>
              <a:rPr sz="2400" spc="-5" dirty="0">
                <a:latin typeface="Century Schoolbook"/>
                <a:cs typeface="Century Schoolbook"/>
              </a:rPr>
              <a:t>the </a:t>
            </a:r>
            <a:r>
              <a:rPr sz="2400" spc="-15" dirty="0">
                <a:latin typeface="Century Schoolbook"/>
                <a:cs typeface="Century Schoolbook"/>
              </a:rPr>
              <a:t>intersection</a:t>
            </a:r>
            <a:r>
              <a:rPr sz="2400" spc="635" dirty="0">
                <a:latin typeface="Century Schoolbook"/>
                <a:cs typeface="Century Schoolbook"/>
              </a:rPr>
              <a:t> </a:t>
            </a:r>
            <a:r>
              <a:rPr sz="2400" dirty="0">
                <a:latin typeface="Century Schoolbook"/>
                <a:cs typeface="Century Schoolbook"/>
              </a:rPr>
              <a:t>of </a:t>
            </a:r>
            <a:r>
              <a:rPr sz="2400" spc="-10" dirty="0">
                <a:latin typeface="Century Schoolbook"/>
                <a:cs typeface="Century Schoolbook"/>
              </a:rPr>
              <a:t>two planes. </a:t>
            </a:r>
            <a:r>
              <a:rPr sz="2400" spc="-15" dirty="0">
                <a:latin typeface="Century Schoolbook"/>
                <a:cs typeface="Century Schoolbook"/>
              </a:rPr>
              <a:t>So  </a:t>
            </a:r>
            <a:r>
              <a:rPr sz="2400" dirty="0">
                <a:latin typeface="Century Schoolbook"/>
                <a:cs typeface="Century Schoolbook"/>
              </a:rPr>
              <a:t>general equation of </a:t>
            </a:r>
            <a:r>
              <a:rPr sz="2400" spc="-5" dirty="0">
                <a:latin typeface="Century Schoolbook"/>
                <a:cs typeface="Century Schoolbook"/>
              </a:rPr>
              <a:t>straight </a:t>
            </a:r>
            <a:r>
              <a:rPr sz="2400" dirty="0">
                <a:latin typeface="Century Schoolbook"/>
                <a:cs typeface="Century Schoolbook"/>
              </a:rPr>
              <a:t>line </a:t>
            </a:r>
            <a:r>
              <a:rPr sz="2400" spc="-5" dirty="0">
                <a:latin typeface="Century Schoolbook"/>
                <a:cs typeface="Century Schoolbook"/>
              </a:rPr>
              <a:t>is </a:t>
            </a:r>
            <a:r>
              <a:rPr sz="2400" spc="-10" dirty="0">
                <a:latin typeface="Century Schoolbook"/>
                <a:cs typeface="Century Schoolbook"/>
              </a:rPr>
              <a:t>stated </a:t>
            </a:r>
            <a:r>
              <a:rPr sz="2400" spc="5" dirty="0">
                <a:latin typeface="Century Schoolbook"/>
                <a:cs typeface="Century Schoolbook"/>
              </a:rPr>
              <a:t>as </a:t>
            </a:r>
            <a:r>
              <a:rPr sz="2400" spc="-5" dirty="0">
                <a:latin typeface="Century Schoolbook"/>
                <a:cs typeface="Century Schoolbook"/>
              </a:rPr>
              <a:t>the  </a:t>
            </a:r>
            <a:r>
              <a:rPr sz="2400" spc="5" dirty="0">
                <a:latin typeface="Century Schoolbook"/>
                <a:cs typeface="Century Schoolbook"/>
              </a:rPr>
              <a:t>equations </a:t>
            </a:r>
            <a:r>
              <a:rPr sz="2400" dirty="0">
                <a:latin typeface="Century Schoolbook"/>
                <a:cs typeface="Century Schoolbook"/>
              </a:rPr>
              <a:t>of </a:t>
            </a:r>
            <a:r>
              <a:rPr sz="2400" spc="-10" dirty="0">
                <a:latin typeface="Century Schoolbook"/>
                <a:cs typeface="Century Schoolbook"/>
              </a:rPr>
              <a:t>both </a:t>
            </a:r>
            <a:r>
              <a:rPr sz="2400" dirty="0">
                <a:latin typeface="Century Schoolbook"/>
                <a:cs typeface="Century Schoolbook"/>
              </a:rPr>
              <a:t>plane </a:t>
            </a:r>
            <a:r>
              <a:rPr sz="2400" spc="-10" dirty="0">
                <a:latin typeface="Century Schoolbook"/>
                <a:cs typeface="Century Schoolbook"/>
              </a:rPr>
              <a:t>together </a:t>
            </a:r>
            <a:r>
              <a:rPr sz="2400" spc="-5" dirty="0">
                <a:latin typeface="Century Schoolbook"/>
                <a:cs typeface="Century Schoolbook"/>
              </a:rPr>
              <a:t>i.e. </a:t>
            </a:r>
            <a:r>
              <a:rPr sz="2400" dirty="0">
                <a:latin typeface="Century Schoolbook"/>
                <a:cs typeface="Century Schoolbook"/>
              </a:rPr>
              <a:t>general  equation of </a:t>
            </a:r>
            <a:r>
              <a:rPr sz="2400" spc="-5" dirty="0">
                <a:latin typeface="Century Schoolbook"/>
                <a:cs typeface="Century Schoolbook"/>
              </a:rPr>
              <a:t>straight </a:t>
            </a:r>
            <a:r>
              <a:rPr sz="2400" dirty="0">
                <a:latin typeface="Century Schoolbook"/>
                <a:cs typeface="Century Schoolbook"/>
              </a:rPr>
              <a:t>line</a:t>
            </a:r>
            <a:r>
              <a:rPr sz="2400" spc="-85" dirty="0">
                <a:latin typeface="Century Schoolbook"/>
                <a:cs typeface="Century Schoolbook"/>
              </a:rPr>
              <a:t> </a:t>
            </a:r>
            <a:r>
              <a:rPr sz="2400" spc="-10" dirty="0">
                <a:latin typeface="Century Schoolbook"/>
                <a:cs typeface="Century Schoolbook"/>
              </a:rPr>
              <a:t>is</a:t>
            </a:r>
            <a:endParaRPr sz="2400">
              <a:latin typeface="Century Schoolbook"/>
              <a:cs typeface="Century Schoolbook"/>
            </a:endParaRPr>
          </a:p>
          <a:p>
            <a:pPr marR="219075" algn="r">
              <a:lnSpc>
                <a:spcPts val="2870"/>
              </a:lnSpc>
              <a:spcBef>
                <a:spcPts val="650"/>
              </a:spcBef>
            </a:pPr>
            <a:r>
              <a:rPr sz="2400" spc="5" dirty="0">
                <a:latin typeface="Century Schoolbook"/>
                <a:cs typeface="Century Schoolbook"/>
              </a:rPr>
              <a:t>a1x </a:t>
            </a:r>
            <a:r>
              <a:rPr sz="2400" dirty="0">
                <a:latin typeface="Century Schoolbook"/>
                <a:cs typeface="Century Schoolbook"/>
              </a:rPr>
              <a:t>+ </a:t>
            </a:r>
            <a:r>
              <a:rPr sz="2400" spc="5" dirty="0">
                <a:latin typeface="Century Schoolbook"/>
                <a:cs typeface="Century Schoolbook"/>
              </a:rPr>
              <a:t>b1y </a:t>
            </a:r>
            <a:r>
              <a:rPr sz="2400" dirty="0">
                <a:latin typeface="Century Schoolbook"/>
                <a:cs typeface="Century Schoolbook"/>
              </a:rPr>
              <a:t>+ </a:t>
            </a:r>
            <a:r>
              <a:rPr sz="2400" spc="-5" dirty="0">
                <a:latin typeface="Century Schoolbook"/>
                <a:cs typeface="Century Schoolbook"/>
              </a:rPr>
              <a:t>c1z </a:t>
            </a:r>
            <a:r>
              <a:rPr sz="2400" dirty="0">
                <a:latin typeface="Century Schoolbook"/>
                <a:cs typeface="Century Schoolbook"/>
              </a:rPr>
              <a:t>+ </a:t>
            </a:r>
            <a:r>
              <a:rPr sz="2400" spc="-15" dirty="0">
                <a:latin typeface="Century Schoolbook"/>
                <a:cs typeface="Century Schoolbook"/>
              </a:rPr>
              <a:t>d1 </a:t>
            </a:r>
            <a:r>
              <a:rPr sz="2400" dirty="0">
                <a:latin typeface="Century Schoolbook"/>
                <a:cs typeface="Century Schoolbook"/>
              </a:rPr>
              <a:t>= </a:t>
            </a:r>
            <a:r>
              <a:rPr sz="2400" spc="5" dirty="0">
                <a:latin typeface="Century Schoolbook"/>
                <a:cs typeface="Century Schoolbook"/>
              </a:rPr>
              <a:t>0, a2x </a:t>
            </a:r>
            <a:r>
              <a:rPr sz="2400" dirty="0">
                <a:latin typeface="Century Schoolbook"/>
                <a:cs typeface="Century Schoolbook"/>
              </a:rPr>
              <a:t>+ </a:t>
            </a:r>
            <a:r>
              <a:rPr sz="2400" spc="5" dirty="0">
                <a:latin typeface="Century Schoolbook"/>
                <a:cs typeface="Century Schoolbook"/>
              </a:rPr>
              <a:t>b2y </a:t>
            </a:r>
            <a:r>
              <a:rPr sz="2400" dirty="0">
                <a:latin typeface="Century Schoolbook"/>
                <a:cs typeface="Century Schoolbook"/>
              </a:rPr>
              <a:t>+ </a:t>
            </a:r>
            <a:r>
              <a:rPr sz="2400" spc="-5" dirty="0">
                <a:latin typeface="Century Schoolbook"/>
                <a:cs typeface="Century Schoolbook"/>
              </a:rPr>
              <a:t>c2z </a:t>
            </a:r>
            <a:r>
              <a:rPr sz="2400" dirty="0">
                <a:latin typeface="Century Schoolbook"/>
                <a:cs typeface="Century Schoolbook"/>
              </a:rPr>
              <a:t>+ </a:t>
            </a:r>
            <a:r>
              <a:rPr sz="2400" spc="-10" dirty="0">
                <a:latin typeface="Century Schoolbook"/>
                <a:cs typeface="Century Schoolbook"/>
              </a:rPr>
              <a:t>d2 </a:t>
            </a:r>
            <a:r>
              <a:rPr sz="2400" dirty="0">
                <a:latin typeface="Century Schoolbook"/>
                <a:cs typeface="Century Schoolbook"/>
              </a:rPr>
              <a:t>=</a:t>
            </a:r>
            <a:r>
              <a:rPr sz="2400" spc="-370" dirty="0">
                <a:latin typeface="Century Schoolbook"/>
                <a:cs typeface="Century Schoolbook"/>
              </a:rPr>
              <a:t> </a:t>
            </a:r>
            <a:r>
              <a:rPr sz="2400" dirty="0">
                <a:latin typeface="Century Schoolbook"/>
                <a:cs typeface="Century Schoolbook"/>
              </a:rPr>
              <a:t>0</a:t>
            </a:r>
            <a:endParaRPr sz="2400">
              <a:latin typeface="Century Schoolbook"/>
              <a:cs typeface="Century Schoolbook"/>
            </a:endParaRPr>
          </a:p>
          <a:p>
            <a:pPr marR="150495" algn="r">
              <a:lnSpc>
                <a:spcPts val="2870"/>
              </a:lnSpc>
            </a:pPr>
            <a:r>
              <a:rPr sz="2400" dirty="0">
                <a:latin typeface="Century Schoolbook"/>
                <a:cs typeface="Century Schoolbook"/>
              </a:rPr>
              <a:t>……</a:t>
            </a:r>
            <a:r>
              <a:rPr sz="2400" spc="20" dirty="0">
                <a:latin typeface="Century Schoolbook"/>
                <a:cs typeface="Century Schoolbook"/>
              </a:rPr>
              <a:t>(</a:t>
            </a:r>
            <a:r>
              <a:rPr sz="2400" spc="10" dirty="0">
                <a:latin typeface="Century Schoolbook"/>
                <a:cs typeface="Century Schoolbook"/>
              </a:rPr>
              <a:t>1</a:t>
            </a:r>
            <a:r>
              <a:rPr sz="2400" dirty="0">
                <a:latin typeface="Century Schoolbook"/>
                <a:cs typeface="Century Schoolbook"/>
              </a:rPr>
              <a:t>)</a:t>
            </a:r>
            <a:endParaRPr sz="2400">
              <a:latin typeface="Century Schoolbook"/>
              <a:cs typeface="Century Schoolbook"/>
            </a:endParaRPr>
          </a:p>
          <a:p>
            <a:pPr marL="927735">
              <a:lnSpc>
                <a:spcPct val="100000"/>
              </a:lnSpc>
              <a:spcBef>
                <a:spcPts val="575"/>
              </a:spcBef>
              <a:tabLst>
                <a:tab pos="1595120" algn="l"/>
                <a:tab pos="3073400" algn="l"/>
                <a:tab pos="3683635" algn="l"/>
                <a:tab pos="5409565" algn="l"/>
                <a:tab pos="6772275" algn="l"/>
              </a:tabLst>
            </a:pPr>
            <a:r>
              <a:rPr sz="2400" spc="-5" dirty="0">
                <a:latin typeface="Century Schoolbook"/>
                <a:cs typeface="Century Schoolbook"/>
              </a:rPr>
              <a:t>So,	</a:t>
            </a:r>
            <a:r>
              <a:rPr sz="2400" dirty="0">
                <a:latin typeface="Century Schoolbook"/>
                <a:cs typeface="Century Schoolbook"/>
              </a:rPr>
              <a:t>equation	</a:t>
            </a:r>
            <a:r>
              <a:rPr sz="2400" spc="-15" dirty="0">
                <a:latin typeface="Century Schoolbook"/>
                <a:cs typeface="Century Schoolbook"/>
              </a:rPr>
              <a:t>(1)	</a:t>
            </a:r>
            <a:r>
              <a:rPr sz="2400" spc="-5" dirty="0">
                <a:latin typeface="Century Schoolbook"/>
                <a:cs typeface="Century Schoolbook"/>
              </a:rPr>
              <a:t>represents	straight	</a:t>
            </a:r>
            <a:r>
              <a:rPr sz="2400" spc="5" dirty="0">
                <a:latin typeface="Century Schoolbook"/>
                <a:cs typeface="Century Schoolbook"/>
              </a:rPr>
              <a:t>line</a:t>
            </a:r>
            <a:endParaRPr sz="2400">
              <a:latin typeface="Century Schoolbook"/>
              <a:cs typeface="Century Schoolbook"/>
            </a:endParaRPr>
          </a:p>
          <a:p>
            <a:pPr marL="12700">
              <a:lnSpc>
                <a:spcPct val="100000"/>
              </a:lnSpc>
              <a:spcBef>
                <a:spcPts val="50"/>
              </a:spcBef>
            </a:pPr>
            <a:r>
              <a:rPr sz="2400" spc="5" dirty="0">
                <a:latin typeface="Century Schoolbook"/>
                <a:cs typeface="Century Schoolbook"/>
              </a:rPr>
              <a:t>which </a:t>
            </a:r>
            <a:r>
              <a:rPr sz="2400" spc="-5" dirty="0">
                <a:latin typeface="Century Schoolbook"/>
                <a:cs typeface="Century Schoolbook"/>
              </a:rPr>
              <a:t>is </a:t>
            </a:r>
            <a:r>
              <a:rPr sz="2400" dirty="0">
                <a:latin typeface="Century Schoolbook"/>
                <a:cs typeface="Century Schoolbook"/>
              </a:rPr>
              <a:t>obtained </a:t>
            </a:r>
            <a:r>
              <a:rPr sz="2400" spc="5" dirty="0">
                <a:latin typeface="Century Schoolbook"/>
                <a:cs typeface="Century Schoolbook"/>
              </a:rPr>
              <a:t>by </a:t>
            </a:r>
            <a:r>
              <a:rPr sz="2400" spc="-10" dirty="0">
                <a:latin typeface="Century Schoolbook"/>
                <a:cs typeface="Century Schoolbook"/>
              </a:rPr>
              <a:t>intersection </a:t>
            </a:r>
            <a:r>
              <a:rPr sz="2400" spc="-5" dirty="0">
                <a:latin typeface="Century Schoolbook"/>
                <a:cs typeface="Century Schoolbook"/>
              </a:rPr>
              <a:t>of </a:t>
            </a:r>
            <a:r>
              <a:rPr sz="2400" spc="-15" dirty="0">
                <a:latin typeface="Century Schoolbook"/>
                <a:cs typeface="Century Schoolbook"/>
              </a:rPr>
              <a:t>two</a:t>
            </a:r>
            <a:r>
              <a:rPr sz="2400" dirty="0">
                <a:latin typeface="Century Schoolbook"/>
                <a:cs typeface="Century Schoolbook"/>
              </a:rPr>
              <a:t> planes.</a:t>
            </a:r>
            <a:endParaRPr sz="2400">
              <a:latin typeface="Century Schoolbook"/>
              <a:cs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1337" y="898524"/>
            <a:ext cx="4852670" cy="483870"/>
          </a:xfrm>
          <a:prstGeom prst="rect">
            <a:avLst/>
          </a:prstGeom>
        </p:spPr>
        <p:txBody>
          <a:bodyPr vert="horz" wrap="square" lIns="0" tIns="13335" rIns="0" bIns="0" rtlCol="0">
            <a:spAutoFit/>
          </a:bodyPr>
          <a:lstStyle/>
          <a:p>
            <a:pPr marL="12700">
              <a:lnSpc>
                <a:spcPct val="100000"/>
              </a:lnSpc>
              <a:spcBef>
                <a:spcPts val="105"/>
              </a:spcBef>
            </a:pPr>
            <a:r>
              <a:rPr sz="3000" spc="-15" dirty="0"/>
              <a:t>D</a:t>
            </a:r>
            <a:r>
              <a:rPr spc="-15" dirty="0"/>
              <a:t>IFFERENT </a:t>
            </a:r>
            <a:r>
              <a:rPr spc="-10" dirty="0"/>
              <a:t>FORMS </a:t>
            </a:r>
            <a:r>
              <a:rPr dirty="0"/>
              <a:t>OF</a:t>
            </a:r>
            <a:r>
              <a:rPr spc="-40" dirty="0"/>
              <a:t> </a:t>
            </a:r>
            <a:r>
              <a:rPr spc="-10" dirty="0"/>
              <a:t>LINES</a:t>
            </a:r>
            <a:endParaRPr sz="3000"/>
          </a:p>
        </p:txBody>
      </p:sp>
      <p:sp>
        <p:nvSpPr>
          <p:cNvPr id="3" name="object 3"/>
          <p:cNvSpPr txBox="1"/>
          <p:nvPr/>
        </p:nvSpPr>
        <p:spPr>
          <a:xfrm>
            <a:off x="541337" y="1500720"/>
            <a:ext cx="7249159" cy="4644390"/>
          </a:xfrm>
          <a:prstGeom prst="rect">
            <a:avLst/>
          </a:prstGeom>
        </p:spPr>
        <p:txBody>
          <a:bodyPr vert="horz" wrap="square" lIns="0" tIns="79375" rIns="0" bIns="0" rtlCol="0">
            <a:spAutoFit/>
          </a:bodyPr>
          <a:lstStyle/>
          <a:p>
            <a:pPr marL="288925" indent="-276860">
              <a:lnSpc>
                <a:spcPct val="100000"/>
              </a:lnSpc>
              <a:spcBef>
                <a:spcPts val="625"/>
              </a:spcBef>
              <a:buClr>
                <a:srgbClr val="FD8537"/>
              </a:buClr>
              <a:buSzPct val="70000"/>
              <a:buFont typeface="Wingdings"/>
              <a:buChar char=""/>
              <a:tabLst>
                <a:tab pos="289560" algn="l"/>
              </a:tabLst>
            </a:pPr>
            <a:r>
              <a:rPr sz="2000" b="1" spc="5" dirty="0">
                <a:latin typeface="Times New Roman"/>
                <a:cs typeface="Times New Roman"/>
              </a:rPr>
              <a:t>Symmetrical </a:t>
            </a:r>
            <a:r>
              <a:rPr sz="2000" b="1" spc="30" dirty="0">
                <a:latin typeface="Times New Roman"/>
                <a:cs typeface="Times New Roman"/>
              </a:rPr>
              <a:t>Form</a:t>
            </a:r>
            <a:r>
              <a:rPr sz="2000" b="1" spc="-375" dirty="0">
                <a:latin typeface="Times New Roman"/>
                <a:cs typeface="Times New Roman"/>
              </a:rPr>
              <a:t> </a:t>
            </a:r>
            <a:r>
              <a:rPr sz="2000" b="1" spc="25" dirty="0">
                <a:latin typeface="Times New Roman"/>
                <a:cs typeface="Times New Roman"/>
              </a:rPr>
              <a:t>of </a:t>
            </a:r>
            <a:r>
              <a:rPr sz="2000" b="1" spc="15" dirty="0">
                <a:latin typeface="Times New Roman"/>
                <a:cs typeface="Times New Roman"/>
              </a:rPr>
              <a:t>a </a:t>
            </a:r>
            <a:r>
              <a:rPr sz="2000" b="1" spc="20" dirty="0">
                <a:latin typeface="Times New Roman"/>
                <a:cs typeface="Times New Roman"/>
              </a:rPr>
              <a:t>line:</a:t>
            </a:r>
            <a:endParaRPr sz="2000">
              <a:latin typeface="Times New Roman"/>
              <a:cs typeface="Times New Roman"/>
            </a:endParaRPr>
          </a:p>
          <a:p>
            <a:pPr marL="288925" marR="370205" indent="-276860">
              <a:lnSpc>
                <a:spcPts val="1730"/>
              </a:lnSpc>
              <a:spcBef>
                <a:spcPts val="770"/>
              </a:spcBef>
              <a:buClr>
                <a:srgbClr val="FD8537"/>
              </a:buClr>
              <a:buSzPct val="82352"/>
              <a:buFont typeface="Wingdings"/>
              <a:buChar char=""/>
              <a:tabLst>
                <a:tab pos="355600" algn="l"/>
                <a:tab pos="356235" algn="l"/>
              </a:tabLst>
            </a:pPr>
            <a:r>
              <a:rPr dirty="0"/>
              <a:t>	</a:t>
            </a:r>
            <a:r>
              <a:rPr sz="1700" spc="20" dirty="0">
                <a:latin typeface="Century Schoolbook"/>
                <a:cs typeface="Century Schoolbook"/>
              </a:rPr>
              <a:t>Equation</a:t>
            </a:r>
            <a:r>
              <a:rPr sz="1700" spc="-175" dirty="0">
                <a:latin typeface="Century Schoolbook"/>
                <a:cs typeface="Century Schoolbook"/>
              </a:rPr>
              <a:t> </a:t>
            </a:r>
            <a:r>
              <a:rPr sz="1700" spc="25" dirty="0">
                <a:latin typeface="Century Schoolbook"/>
                <a:cs typeface="Century Schoolbook"/>
              </a:rPr>
              <a:t>of</a:t>
            </a:r>
            <a:r>
              <a:rPr sz="1700" spc="-65" dirty="0">
                <a:latin typeface="Century Schoolbook"/>
                <a:cs typeface="Century Schoolbook"/>
              </a:rPr>
              <a:t> </a:t>
            </a:r>
            <a:r>
              <a:rPr sz="1700" spc="5" dirty="0">
                <a:latin typeface="Century Schoolbook"/>
                <a:cs typeface="Century Schoolbook"/>
              </a:rPr>
              <a:t>straight</a:t>
            </a:r>
            <a:r>
              <a:rPr sz="1700" spc="-90" dirty="0">
                <a:latin typeface="Century Schoolbook"/>
                <a:cs typeface="Century Schoolbook"/>
              </a:rPr>
              <a:t> </a:t>
            </a:r>
            <a:r>
              <a:rPr sz="1700" dirty="0">
                <a:latin typeface="Century Schoolbook"/>
                <a:cs typeface="Century Schoolbook"/>
              </a:rPr>
              <a:t>line</a:t>
            </a:r>
            <a:r>
              <a:rPr sz="1700" spc="25" dirty="0">
                <a:latin typeface="Century Schoolbook"/>
                <a:cs typeface="Century Schoolbook"/>
              </a:rPr>
              <a:t> </a:t>
            </a:r>
            <a:r>
              <a:rPr sz="1700" spc="15" dirty="0">
                <a:latin typeface="Century Schoolbook"/>
                <a:cs typeface="Century Schoolbook"/>
              </a:rPr>
              <a:t>passing</a:t>
            </a:r>
            <a:r>
              <a:rPr sz="1700" spc="-120" dirty="0">
                <a:latin typeface="Century Schoolbook"/>
                <a:cs typeface="Century Schoolbook"/>
              </a:rPr>
              <a:t> </a:t>
            </a:r>
            <a:r>
              <a:rPr sz="1700" spc="10" dirty="0">
                <a:latin typeface="Century Schoolbook"/>
                <a:cs typeface="Century Schoolbook"/>
              </a:rPr>
              <a:t>through</a:t>
            </a:r>
            <a:r>
              <a:rPr sz="1700" spc="-95" dirty="0">
                <a:latin typeface="Century Schoolbook"/>
                <a:cs typeface="Century Schoolbook"/>
              </a:rPr>
              <a:t> </a:t>
            </a:r>
            <a:r>
              <a:rPr sz="1700" spc="10" dirty="0">
                <a:latin typeface="Century Schoolbook"/>
                <a:cs typeface="Century Schoolbook"/>
              </a:rPr>
              <a:t>point</a:t>
            </a:r>
            <a:r>
              <a:rPr sz="1700" spc="-15" dirty="0">
                <a:latin typeface="Century Schoolbook"/>
                <a:cs typeface="Century Schoolbook"/>
              </a:rPr>
              <a:t> </a:t>
            </a:r>
            <a:r>
              <a:rPr sz="1700" spc="15" dirty="0">
                <a:latin typeface="Century Schoolbook"/>
                <a:cs typeface="Century Schoolbook"/>
              </a:rPr>
              <a:t>P</a:t>
            </a:r>
            <a:r>
              <a:rPr sz="1700" spc="-40" dirty="0">
                <a:latin typeface="Century Schoolbook"/>
                <a:cs typeface="Century Schoolbook"/>
              </a:rPr>
              <a:t> </a:t>
            </a:r>
            <a:r>
              <a:rPr sz="1700" spc="10" dirty="0">
                <a:latin typeface="Century Schoolbook"/>
                <a:cs typeface="Century Schoolbook"/>
              </a:rPr>
              <a:t>(x1,</a:t>
            </a:r>
            <a:r>
              <a:rPr sz="1700" spc="-45" dirty="0">
                <a:latin typeface="Century Schoolbook"/>
                <a:cs typeface="Century Schoolbook"/>
              </a:rPr>
              <a:t> </a:t>
            </a:r>
            <a:r>
              <a:rPr sz="1700" spc="5" dirty="0">
                <a:latin typeface="Century Schoolbook"/>
                <a:cs typeface="Century Schoolbook"/>
              </a:rPr>
              <a:t>y1,</a:t>
            </a:r>
            <a:r>
              <a:rPr sz="1700" spc="-45" dirty="0">
                <a:latin typeface="Century Schoolbook"/>
                <a:cs typeface="Century Schoolbook"/>
              </a:rPr>
              <a:t> </a:t>
            </a:r>
            <a:r>
              <a:rPr sz="1700" spc="15" dirty="0">
                <a:latin typeface="Century Schoolbook"/>
                <a:cs typeface="Century Schoolbook"/>
              </a:rPr>
              <a:t>z1) </a:t>
            </a:r>
            <a:r>
              <a:rPr sz="1700" spc="20" dirty="0">
                <a:latin typeface="Century Schoolbook"/>
                <a:cs typeface="Century Schoolbook"/>
              </a:rPr>
              <a:t>and  </a:t>
            </a:r>
            <a:r>
              <a:rPr sz="1700" spc="25" dirty="0">
                <a:latin typeface="Century Schoolbook"/>
                <a:cs typeface="Century Schoolbook"/>
              </a:rPr>
              <a:t>whose</a:t>
            </a:r>
            <a:r>
              <a:rPr sz="1700" spc="-145" dirty="0">
                <a:latin typeface="Century Schoolbook"/>
                <a:cs typeface="Century Schoolbook"/>
              </a:rPr>
              <a:t> </a:t>
            </a:r>
            <a:r>
              <a:rPr sz="1700" spc="5" dirty="0">
                <a:latin typeface="Century Schoolbook"/>
                <a:cs typeface="Century Schoolbook"/>
              </a:rPr>
              <a:t>direction</a:t>
            </a:r>
            <a:r>
              <a:rPr sz="1700" spc="-105" dirty="0">
                <a:latin typeface="Century Schoolbook"/>
                <a:cs typeface="Century Schoolbook"/>
              </a:rPr>
              <a:t> </a:t>
            </a:r>
            <a:r>
              <a:rPr sz="1700" spc="15" dirty="0">
                <a:latin typeface="Century Schoolbook"/>
                <a:cs typeface="Century Schoolbook"/>
              </a:rPr>
              <a:t>cosines</a:t>
            </a:r>
            <a:r>
              <a:rPr sz="1700" spc="-150" dirty="0">
                <a:latin typeface="Century Schoolbook"/>
                <a:cs typeface="Century Schoolbook"/>
              </a:rPr>
              <a:t> </a:t>
            </a:r>
            <a:r>
              <a:rPr sz="1700" spc="10" dirty="0">
                <a:latin typeface="Century Schoolbook"/>
                <a:cs typeface="Century Schoolbook"/>
              </a:rPr>
              <a:t>are</a:t>
            </a:r>
            <a:r>
              <a:rPr sz="1700" spc="-65" dirty="0">
                <a:latin typeface="Century Schoolbook"/>
                <a:cs typeface="Century Schoolbook"/>
              </a:rPr>
              <a:t> </a:t>
            </a:r>
            <a:r>
              <a:rPr sz="1700" spc="5" dirty="0">
                <a:latin typeface="Century Schoolbook"/>
                <a:cs typeface="Century Schoolbook"/>
              </a:rPr>
              <a:t>(l,</a:t>
            </a:r>
            <a:r>
              <a:rPr sz="1700" spc="20" dirty="0">
                <a:latin typeface="Century Schoolbook"/>
                <a:cs typeface="Century Schoolbook"/>
              </a:rPr>
              <a:t> </a:t>
            </a:r>
            <a:r>
              <a:rPr sz="1700" spc="-5" dirty="0">
                <a:latin typeface="Century Schoolbook"/>
                <a:cs typeface="Century Schoolbook"/>
              </a:rPr>
              <a:t>m,</a:t>
            </a:r>
            <a:r>
              <a:rPr sz="1700" spc="-55" dirty="0">
                <a:latin typeface="Century Schoolbook"/>
                <a:cs typeface="Century Schoolbook"/>
              </a:rPr>
              <a:t> </a:t>
            </a:r>
            <a:r>
              <a:rPr sz="1700" spc="10" dirty="0">
                <a:latin typeface="Century Schoolbook"/>
                <a:cs typeface="Century Schoolbook"/>
              </a:rPr>
              <a:t>n)</a:t>
            </a:r>
            <a:r>
              <a:rPr sz="1700" spc="-5" dirty="0">
                <a:latin typeface="Century Schoolbook"/>
                <a:cs typeface="Century Schoolbook"/>
              </a:rPr>
              <a:t> </a:t>
            </a:r>
            <a:r>
              <a:rPr sz="1700" dirty="0">
                <a:latin typeface="Century Schoolbook"/>
                <a:cs typeface="Century Schoolbook"/>
              </a:rPr>
              <a:t>is</a:t>
            </a:r>
            <a:endParaRPr sz="1700">
              <a:latin typeface="Century Schoolbook"/>
              <a:cs typeface="Century Schoolbook"/>
            </a:endParaRPr>
          </a:p>
          <a:p>
            <a:pPr marL="927735">
              <a:lnSpc>
                <a:spcPct val="100000"/>
              </a:lnSpc>
              <a:spcBef>
                <a:spcPts val="204"/>
              </a:spcBef>
            </a:pPr>
            <a:r>
              <a:rPr sz="1700" spc="5" dirty="0">
                <a:latin typeface="Century Schoolbook"/>
                <a:cs typeface="Century Schoolbook"/>
              </a:rPr>
              <a:t>(x–x1)/l</a:t>
            </a:r>
            <a:r>
              <a:rPr sz="1700" spc="-125" dirty="0">
                <a:latin typeface="Century Schoolbook"/>
                <a:cs typeface="Century Schoolbook"/>
              </a:rPr>
              <a:t> </a:t>
            </a:r>
            <a:r>
              <a:rPr sz="1700" spc="15" dirty="0">
                <a:latin typeface="Century Schoolbook"/>
                <a:cs typeface="Century Schoolbook"/>
              </a:rPr>
              <a:t>=</a:t>
            </a:r>
            <a:r>
              <a:rPr sz="1700" spc="-20" dirty="0">
                <a:latin typeface="Century Schoolbook"/>
                <a:cs typeface="Century Schoolbook"/>
              </a:rPr>
              <a:t> </a:t>
            </a:r>
            <a:r>
              <a:rPr sz="1700" spc="20" dirty="0">
                <a:latin typeface="Century Schoolbook"/>
                <a:cs typeface="Century Schoolbook"/>
              </a:rPr>
              <a:t>(y</a:t>
            </a:r>
            <a:r>
              <a:rPr sz="1700" spc="-40" dirty="0">
                <a:latin typeface="Century Schoolbook"/>
                <a:cs typeface="Century Schoolbook"/>
              </a:rPr>
              <a:t> </a:t>
            </a:r>
            <a:r>
              <a:rPr sz="1700" spc="15" dirty="0">
                <a:latin typeface="Century Schoolbook"/>
                <a:cs typeface="Century Schoolbook"/>
              </a:rPr>
              <a:t>–</a:t>
            </a:r>
            <a:r>
              <a:rPr sz="1700" spc="-10" dirty="0">
                <a:latin typeface="Century Schoolbook"/>
                <a:cs typeface="Century Schoolbook"/>
              </a:rPr>
              <a:t> </a:t>
            </a:r>
            <a:r>
              <a:rPr sz="1700" spc="5" dirty="0">
                <a:latin typeface="Century Schoolbook"/>
                <a:cs typeface="Century Schoolbook"/>
              </a:rPr>
              <a:t>y1)/m</a:t>
            </a:r>
            <a:r>
              <a:rPr sz="1700" spc="10" dirty="0">
                <a:latin typeface="Century Schoolbook"/>
                <a:cs typeface="Century Schoolbook"/>
              </a:rPr>
              <a:t> </a:t>
            </a:r>
            <a:r>
              <a:rPr sz="1700" spc="15" dirty="0">
                <a:latin typeface="Century Schoolbook"/>
                <a:cs typeface="Century Schoolbook"/>
              </a:rPr>
              <a:t>=</a:t>
            </a:r>
            <a:r>
              <a:rPr sz="1700" spc="-20" dirty="0">
                <a:latin typeface="Century Schoolbook"/>
                <a:cs typeface="Century Schoolbook"/>
              </a:rPr>
              <a:t> </a:t>
            </a:r>
            <a:r>
              <a:rPr sz="1700" spc="20" dirty="0">
                <a:latin typeface="Century Schoolbook"/>
                <a:cs typeface="Century Schoolbook"/>
              </a:rPr>
              <a:t>(z</a:t>
            </a:r>
            <a:r>
              <a:rPr sz="1700" spc="-90" dirty="0">
                <a:latin typeface="Century Schoolbook"/>
                <a:cs typeface="Century Schoolbook"/>
              </a:rPr>
              <a:t> </a:t>
            </a:r>
            <a:r>
              <a:rPr sz="1700" spc="15" dirty="0">
                <a:latin typeface="Century Schoolbook"/>
                <a:cs typeface="Century Schoolbook"/>
              </a:rPr>
              <a:t>–</a:t>
            </a:r>
            <a:r>
              <a:rPr sz="1700" spc="-10" dirty="0">
                <a:latin typeface="Century Schoolbook"/>
                <a:cs typeface="Century Schoolbook"/>
              </a:rPr>
              <a:t> </a:t>
            </a:r>
            <a:r>
              <a:rPr sz="1700" spc="10" dirty="0">
                <a:latin typeface="Century Schoolbook"/>
                <a:cs typeface="Century Schoolbook"/>
              </a:rPr>
              <a:t>z1)</a:t>
            </a:r>
            <a:r>
              <a:rPr sz="1700" spc="-5" dirty="0">
                <a:latin typeface="Century Schoolbook"/>
                <a:cs typeface="Century Schoolbook"/>
              </a:rPr>
              <a:t> </a:t>
            </a:r>
            <a:r>
              <a:rPr sz="1700" spc="5" dirty="0">
                <a:latin typeface="Century Schoolbook"/>
                <a:cs typeface="Century Schoolbook"/>
              </a:rPr>
              <a:t>/</a:t>
            </a:r>
            <a:r>
              <a:rPr sz="1700" spc="-55" dirty="0">
                <a:latin typeface="Century Schoolbook"/>
                <a:cs typeface="Century Schoolbook"/>
              </a:rPr>
              <a:t> </a:t>
            </a:r>
            <a:r>
              <a:rPr sz="1700" spc="5" dirty="0">
                <a:latin typeface="Century Schoolbook"/>
                <a:cs typeface="Century Schoolbook"/>
              </a:rPr>
              <a:t>n.</a:t>
            </a:r>
            <a:endParaRPr sz="1700">
              <a:latin typeface="Century Schoolbook"/>
              <a:cs typeface="Century Schoolbook"/>
            </a:endParaRPr>
          </a:p>
          <a:p>
            <a:pPr>
              <a:lnSpc>
                <a:spcPct val="100000"/>
              </a:lnSpc>
              <a:spcBef>
                <a:spcPts val="10"/>
              </a:spcBef>
            </a:pPr>
            <a:endParaRPr sz="2400">
              <a:latin typeface="Times New Roman"/>
              <a:cs typeface="Times New Roman"/>
            </a:endParaRPr>
          </a:p>
          <a:p>
            <a:pPr marL="288925" marR="370205" indent="-276860">
              <a:lnSpc>
                <a:spcPts val="1650"/>
              </a:lnSpc>
              <a:buClr>
                <a:srgbClr val="FD8537"/>
              </a:buClr>
              <a:buSzPct val="70588"/>
              <a:buFont typeface="Wingdings"/>
              <a:buChar char=""/>
              <a:tabLst>
                <a:tab pos="288925" algn="l"/>
                <a:tab pos="289560" algn="l"/>
              </a:tabLst>
            </a:pPr>
            <a:r>
              <a:rPr sz="1700" spc="20" dirty="0">
                <a:latin typeface="Century Schoolbook"/>
                <a:cs typeface="Century Schoolbook"/>
              </a:rPr>
              <a:t>Equation</a:t>
            </a:r>
            <a:r>
              <a:rPr sz="1700" spc="-175" dirty="0">
                <a:latin typeface="Century Schoolbook"/>
                <a:cs typeface="Century Schoolbook"/>
              </a:rPr>
              <a:t> </a:t>
            </a:r>
            <a:r>
              <a:rPr sz="1700" spc="25" dirty="0">
                <a:latin typeface="Century Schoolbook"/>
                <a:cs typeface="Century Schoolbook"/>
              </a:rPr>
              <a:t>of</a:t>
            </a:r>
            <a:r>
              <a:rPr sz="1700" spc="-70" dirty="0">
                <a:latin typeface="Century Schoolbook"/>
                <a:cs typeface="Century Schoolbook"/>
              </a:rPr>
              <a:t> </a:t>
            </a:r>
            <a:r>
              <a:rPr sz="1700" spc="5" dirty="0">
                <a:latin typeface="Century Schoolbook"/>
                <a:cs typeface="Century Schoolbook"/>
              </a:rPr>
              <a:t>straight</a:t>
            </a:r>
            <a:r>
              <a:rPr sz="1700" spc="-95" dirty="0">
                <a:latin typeface="Century Schoolbook"/>
                <a:cs typeface="Century Schoolbook"/>
              </a:rPr>
              <a:t> </a:t>
            </a:r>
            <a:r>
              <a:rPr sz="1700" dirty="0">
                <a:latin typeface="Century Schoolbook"/>
                <a:cs typeface="Century Schoolbook"/>
              </a:rPr>
              <a:t>line</a:t>
            </a:r>
            <a:r>
              <a:rPr sz="1700" spc="10" dirty="0">
                <a:latin typeface="Century Schoolbook"/>
                <a:cs typeface="Century Schoolbook"/>
              </a:rPr>
              <a:t> </a:t>
            </a:r>
            <a:r>
              <a:rPr sz="1700" spc="15" dirty="0">
                <a:latin typeface="Century Schoolbook"/>
                <a:cs typeface="Century Schoolbook"/>
              </a:rPr>
              <a:t>passing</a:t>
            </a:r>
            <a:r>
              <a:rPr sz="1700" spc="-125" dirty="0">
                <a:latin typeface="Century Schoolbook"/>
                <a:cs typeface="Century Schoolbook"/>
              </a:rPr>
              <a:t> </a:t>
            </a:r>
            <a:r>
              <a:rPr sz="1700" spc="5" dirty="0">
                <a:latin typeface="Century Schoolbook"/>
                <a:cs typeface="Century Schoolbook"/>
              </a:rPr>
              <a:t>through</a:t>
            </a:r>
            <a:r>
              <a:rPr sz="1700" spc="-25" dirty="0">
                <a:latin typeface="Century Schoolbook"/>
                <a:cs typeface="Century Schoolbook"/>
              </a:rPr>
              <a:t> </a:t>
            </a:r>
            <a:r>
              <a:rPr sz="1700" spc="15" dirty="0">
                <a:latin typeface="Century Schoolbook"/>
                <a:cs typeface="Century Schoolbook"/>
              </a:rPr>
              <a:t>two</a:t>
            </a:r>
            <a:r>
              <a:rPr sz="1700" spc="-60" dirty="0">
                <a:latin typeface="Century Schoolbook"/>
                <a:cs typeface="Century Schoolbook"/>
              </a:rPr>
              <a:t> </a:t>
            </a:r>
            <a:r>
              <a:rPr sz="1700" spc="10" dirty="0">
                <a:latin typeface="Century Schoolbook"/>
                <a:cs typeface="Century Schoolbook"/>
              </a:rPr>
              <a:t>points</a:t>
            </a:r>
            <a:r>
              <a:rPr sz="1700" spc="-70" dirty="0">
                <a:latin typeface="Century Schoolbook"/>
                <a:cs typeface="Century Schoolbook"/>
              </a:rPr>
              <a:t> </a:t>
            </a:r>
            <a:r>
              <a:rPr sz="1700" spc="15" dirty="0">
                <a:latin typeface="Century Schoolbook"/>
                <a:cs typeface="Century Schoolbook"/>
              </a:rPr>
              <a:t>P</a:t>
            </a:r>
            <a:r>
              <a:rPr sz="1700" spc="-45" dirty="0">
                <a:latin typeface="Century Schoolbook"/>
                <a:cs typeface="Century Schoolbook"/>
              </a:rPr>
              <a:t> </a:t>
            </a:r>
            <a:r>
              <a:rPr sz="1700" spc="10" dirty="0">
                <a:latin typeface="Century Schoolbook"/>
                <a:cs typeface="Century Schoolbook"/>
              </a:rPr>
              <a:t>(x1,</a:t>
            </a:r>
            <a:r>
              <a:rPr sz="1700" spc="-50" dirty="0">
                <a:latin typeface="Century Schoolbook"/>
                <a:cs typeface="Century Schoolbook"/>
              </a:rPr>
              <a:t> </a:t>
            </a:r>
            <a:r>
              <a:rPr sz="1700" spc="5" dirty="0">
                <a:latin typeface="Century Schoolbook"/>
                <a:cs typeface="Century Schoolbook"/>
              </a:rPr>
              <a:t>y1,</a:t>
            </a:r>
            <a:r>
              <a:rPr sz="1700" spc="-50" dirty="0">
                <a:latin typeface="Century Schoolbook"/>
                <a:cs typeface="Century Schoolbook"/>
              </a:rPr>
              <a:t> </a:t>
            </a:r>
            <a:r>
              <a:rPr sz="1700" spc="10" dirty="0">
                <a:latin typeface="Century Schoolbook"/>
                <a:cs typeface="Century Schoolbook"/>
              </a:rPr>
              <a:t>z1)  </a:t>
            </a:r>
            <a:r>
              <a:rPr sz="1700" spc="20" dirty="0">
                <a:latin typeface="Century Schoolbook"/>
                <a:cs typeface="Century Schoolbook"/>
              </a:rPr>
              <a:t>and Q </a:t>
            </a:r>
            <a:r>
              <a:rPr sz="1700" spc="10" dirty="0">
                <a:latin typeface="Century Schoolbook"/>
                <a:cs typeface="Century Schoolbook"/>
              </a:rPr>
              <a:t>(x2, </a:t>
            </a:r>
            <a:r>
              <a:rPr sz="1700" spc="5" dirty="0">
                <a:latin typeface="Century Schoolbook"/>
                <a:cs typeface="Century Schoolbook"/>
              </a:rPr>
              <a:t>y2, </a:t>
            </a:r>
            <a:r>
              <a:rPr sz="1700" spc="10" dirty="0">
                <a:latin typeface="Century Schoolbook"/>
                <a:cs typeface="Century Schoolbook"/>
              </a:rPr>
              <a:t>z2)</a:t>
            </a:r>
            <a:r>
              <a:rPr sz="1700" spc="-240" dirty="0">
                <a:latin typeface="Century Schoolbook"/>
                <a:cs typeface="Century Schoolbook"/>
              </a:rPr>
              <a:t> </a:t>
            </a:r>
            <a:r>
              <a:rPr sz="1700" dirty="0">
                <a:latin typeface="Century Schoolbook"/>
                <a:cs typeface="Century Schoolbook"/>
              </a:rPr>
              <a:t>is</a:t>
            </a:r>
            <a:endParaRPr sz="1700">
              <a:latin typeface="Century Schoolbook"/>
              <a:cs typeface="Century Schoolbook"/>
            </a:endParaRPr>
          </a:p>
          <a:p>
            <a:pPr marL="927735">
              <a:lnSpc>
                <a:spcPct val="100000"/>
              </a:lnSpc>
              <a:spcBef>
                <a:spcPts val="225"/>
              </a:spcBef>
            </a:pPr>
            <a:r>
              <a:rPr sz="1700" dirty="0">
                <a:latin typeface="Century Schoolbook"/>
                <a:cs typeface="Century Schoolbook"/>
              </a:rPr>
              <a:t>x–x1 </a:t>
            </a:r>
            <a:r>
              <a:rPr sz="1700" spc="5" dirty="0">
                <a:latin typeface="Century Schoolbook"/>
                <a:cs typeface="Century Schoolbook"/>
              </a:rPr>
              <a:t>/ </a:t>
            </a:r>
            <a:r>
              <a:rPr sz="1700" spc="10" dirty="0">
                <a:latin typeface="Century Schoolbook"/>
                <a:cs typeface="Century Schoolbook"/>
              </a:rPr>
              <a:t>x2– </a:t>
            </a:r>
            <a:r>
              <a:rPr sz="1700" dirty="0">
                <a:latin typeface="Century Schoolbook"/>
                <a:cs typeface="Century Schoolbook"/>
              </a:rPr>
              <a:t>x1 </a:t>
            </a:r>
            <a:r>
              <a:rPr sz="1700" spc="15" dirty="0">
                <a:latin typeface="Century Schoolbook"/>
                <a:cs typeface="Century Schoolbook"/>
              </a:rPr>
              <a:t>= </a:t>
            </a:r>
            <a:r>
              <a:rPr sz="1700" spc="5" dirty="0">
                <a:latin typeface="Century Schoolbook"/>
                <a:cs typeface="Century Schoolbook"/>
              </a:rPr>
              <a:t>y–y1 / </a:t>
            </a:r>
            <a:r>
              <a:rPr sz="1700" dirty="0">
                <a:latin typeface="Century Schoolbook"/>
                <a:cs typeface="Century Schoolbook"/>
              </a:rPr>
              <a:t>y2 </a:t>
            </a:r>
            <a:r>
              <a:rPr sz="1700" spc="15" dirty="0">
                <a:latin typeface="Century Schoolbook"/>
                <a:cs typeface="Century Schoolbook"/>
              </a:rPr>
              <a:t>– </a:t>
            </a:r>
            <a:r>
              <a:rPr sz="1700" dirty="0">
                <a:latin typeface="Century Schoolbook"/>
                <a:cs typeface="Century Schoolbook"/>
              </a:rPr>
              <a:t>y1 </a:t>
            </a:r>
            <a:r>
              <a:rPr sz="1700" spc="15" dirty="0">
                <a:latin typeface="Century Schoolbook"/>
                <a:cs typeface="Century Schoolbook"/>
              </a:rPr>
              <a:t>= </a:t>
            </a:r>
            <a:r>
              <a:rPr sz="1700" spc="10" dirty="0">
                <a:latin typeface="Century Schoolbook"/>
                <a:cs typeface="Century Schoolbook"/>
              </a:rPr>
              <a:t>z </a:t>
            </a:r>
            <a:r>
              <a:rPr sz="1700" spc="15" dirty="0">
                <a:latin typeface="Century Schoolbook"/>
                <a:cs typeface="Century Schoolbook"/>
              </a:rPr>
              <a:t>– </a:t>
            </a:r>
            <a:r>
              <a:rPr sz="1700" spc="5" dirty="0">
                <a:latin typeface="Century Schoolbook"/>
                <a:cs typeface="Century Schoolbook"/>
              </a:rPr>
              <a:t>z1 / z2 </a:t>
            </a:r>
            <a:r>
              <a:rPr sz="1700" spc="15" dirty="0">
                <a:latin typeface="Century Schoolbook"/>
                <a:cs typeface="Century Schoolbook"/>
              </a:rPr>
              <a:t>–</a:t>
            </a:r>
            <a:r>
              <a:rPr sz="1700" spc="-315" dirty="0">
                <a:latin typeface="Century Schoolbook"/>
                <a:cs typeface="Century Schoolbook"/>
              </a:rPr>
              <a:t> </a:t>
            </a:r>
            <a:r>
              <a:rPr sz="1700" dirty="0">
                <a:latin typeface="Century Schoolbook"/>
                <a:cs typeface="Century Schoolbook"/>
              </a:rPr>
              <a:t>z1</a:t>
            </a:r>
            <a:endParaRPr sz="1700">
              <a:latin typeface="Century Schoolbook"/>
              <a:cs typeface="Century Schoolbook"/>
            </a:endParaRPr>
          </a:p>
          <a:p>
            <a:pPr>
              <a:lnSpc>
                <a:spcPct val="100000"/>
              </a:lnSpc>
              <a:spcBef>
                <a:spcPts val="10"/>
              </a:spcBef>
            </a:pPr>
            <a:endParaRPr sz="2400">
              <a:latin typeface="Times New Roman"/>
              <a:cs typeface="Times New Roman"/>
            </a:endParaRPr>
          </a:p>
          <a:p>
            <a:pPr marL="288925" marR="80010" indent="-276860">
              <a:lnSpc>
                <a:spcPts val="1650"/>
              </a:lnSpc>
              <a:buClr>
                <a:srgbClr val="FD8537"/>
              </a:buClr>
              <a:buSzPct val="70588"/>
              <a:buFont typeface="Wingdings"/>
              <a:buChar char=""/>
              <a:tabLst>
                <a:tab pos="288925" algn="l"/>
                <a:tab pos="289560" algn="l"/>
              </a:tabLst>
            </a:pPr>
            <a:r>
              <a:rPr sz="1700" spc="5" dirty="0">
                <a:latin typeface="Century Schoolbook"/>
                <a:cs typeface="Century Schoolbook"/>
              </a:rPr>
              <a:t>Section</a:t>
            </a:r>
            <a:r>
              <a:rPr sz="1700" spc="-105" dirty="0">
                <a:latin typeface="Century Schoolbook"/>
                <a:cs typeface="Century Schoolbook"/>
              </a:rPr>
              <a:t> </a:t>
            </a:r>
            <a:r>
              <a:rPr sz="1700" spc="10" dirty="0">
                <a:latin typeface="Century Schoolbook"/>
                <a:cs typeface="Century Schoolbook"/>
              </a:rPr>
              <a:t>formula:</a:t>
            </a:r>
            <a:r>
              <a:rPr sz="1700" spc="-125" dirty="0">
                <a:latin typeface="Century Schoolbook"/>
                <a:cs typeface="Century Schoolbook"/>
              </a:rPr>
              <a:t> </a:t>
            </a:r>
            <a:r>
              <a:rPr sz="1700" spc="-5" dirty="0">
                <a:latin typeface="Century Schoolbook"/>
                <a:cs typeface="Century Schoolbook"/>
              </a:rPr>
              <a:t>If</a:t>
            </a:r>
            <a:r>
              <a:rPr sz="1700" dirty="0">
                <a:latin typeface="Century Schoolbook"/>
                <a:cs typeface="Century Schoolbook"/>
              </a:rPr>
              <a:t> P(x,</a:t>
            </a:r>
            <a:r>
              <a:rPr sz="1700" spc="30" dirty="0">
                <a:latin typeface="Century Schoolbook"/>
                <a:cs typeface="Century Schoolbook"/>
              </a:rPr>
              <a:t> </a:t>
            </a:r>
            <a:r>
              <a:rPr sz="1700" spc="-5" dirty="0">
                <a:latin typeface="Century Schoolbook"/>
                <a:cs typeface="Century Schoolbook"/>
              </a:rPr>
              <a:t>y)</a:t>
            </a:r>
            <a:r>
              <a:rPr sz="1700" dirty="0">
                <a:latin typeface="Century Schoolbook"/>
                <a:cs typeface="Century Schoolbook"/>
              </a:rPr>
              <a:t> divides</a:t>
            </a:r>
            <a:r>
              <a:rPr sz="1700" spc="5" dirty="0">
                <a:latin typeface="Century Schoolbook"/>
                <a:cs typeface="Century Schoolbook"/>
              </a:rPr>
              <a:t> </a:t>
            </a:r>
            <a:r>
              <a:rPr sz="1700" spc="10" dirty="0">
                <a:latin typeface="Century Schoolbook"/>
                <a:cs typeface="Century Schoolbook"/>
              </a:rPr>
              <a:t>the</a:t>
            </a:r>
            <a:r>
              <a:rPr sz="1700" spc="-60" dirty="0">
                <a:latin typeface="Century Schoolbook"/>
                <a:cs typeface="Century Schoolbook"/>
              </a:rPr>
              <a:t> </a:t>
            </a:r>
            <a:r>
              <a:rPr sz="1700" dirty="0">
                <a:latin typeface="Century Schoolbook"/>
                <a:cs typeface="Century Schoolbook"/>
              </a:rPr>
              <a:t>line</a:t>
            </a:r>
            <a:r>
              <a:rPr sz="1700" spc="10" dirty="0">
                <a:latin typeface="Century Schoolbook"/>
                <a:cs typeface="Century Schoolbook"/>
              </a:rPr>
              <a:t> joining</a:t>
            </a:r>
            <a:r>
              <a:rPr sz="1700" spc="-200" dirty="0">
                <a:latin typeface="Century Schoolbook"/>
                <a:cs typeface="Century Schoolbook"/>
              </a:rPr>
              <a:t> </a:t>
            </a:r>
            <a:r>
              <a:rPr sz="1700" spc="15" dirty="0">
                <a:latin typeface="Century Schoolbook"/>
                <a:cs typeface="Century Schoolbook"/>
              </a:rPr>
              <a:t>A(x1,</a:t>
            </a:r>
            <a:r>
              <a:rPr sz="1700" spc="-125" dirty="0">
                <a:latin typeface="Century Schoolbook"/>
                <a:cs typeface="Century Schoolbook"/>
              </a:rPr>
              <a:t> </a:t>
            </a:r>
            <a:r>
              <a:rPr sz="1700" spc="5" dirty="0">
                <a:latin typeface="Century Schoolbook"/>
                <a:cs typeface="Century Schoolbook"/>
              </a:rPr>
              <a:t>y1)</a:t>
            </a:r>
            <a:r>
              <a:rPr sz="1700" dirty="0">
                <a:latin typeface="Century Schoolbook"/>
                <a:cs typeface="Century Schoolbook"/>
              </a:rPr>
              <a:t> </a:t>
            </a:r>
            <a:r>
              <a:rPr sz="1700" spc="20" dirty="0">
                <a:latin typeface="Century Schoolbook"/>
                <a:cs typeface="Century Schoolbook"/>
              </a:rPr>
              <a:t>and</a:t>
            </a:r>
            <a:r>
              <a:rPr sz="1700" spc="-40" dirty="0">
                <a:latin typeface="Century Schoolbook"/>
                <a:cs typeface="Century Schoolbook"/>
              </a:rPr>
              <a:t> </a:t>
            </a:r>
            <a:r>
              <a:rPr sz="1700" spc="15" dirty="0">
                <a:latin typeface="Century Schoolbook"/>
                <a:cs typeface="Century Schoolbook"/>
              </a:rPr>
              <a:t>B(x2,  </a:t>
            </a:r>
            <a:r>
              <a:rPr sz="1700" spc="5" dirty="0">
                <a:latin typeface="Century Schoolbook"/>
                <a:cs typeface="Century Schoolbook"/>
              </a:rPr>
              <a:t>y2) </a:t>
            </a:r>
            <a:r>
              <a:rPr sz="1700" dirty="0">
                <a:latin typeface="Century Schoolbook"/>
                <a:cs typeface="Century Schoolbook"/>
              </a:rPr>
              <a:t>in </a:t>
            </a:r>
            <a:r>
              <a:rPr sz="1700" spc="10" dirty="0">
                <a:latin typeface="Century Schoolbook"/>
                <a:cs typeface="Century Schoolbook"/>
              </a:rPr>
              <a:t>the </a:t>
            </a:r>
            <a:r>
              <a:rPr sz="1700" spc="5" dirty="0">
                <a:latin typeface="Century Schoolbook"/>
                <a:cs typeface="Century Schoolbook"/>
              </a:rPr>
              <a:t>ratio </a:t>
            </a:r>
            <a:r>
              <a:rPr sz="1700" spc="25" dirty="0">
                <a:latin typeface="Century Schoolbook"/>
                <a:cs typeface="Century Schoolbook"/>
              </a:rPr>
              <a:t>of </a:t>
            </a:r>
            <a:r>
              <a:rPr sz="1700" spc="-10" dirty="0">
                <a:latin typeface="Century Schoolbook"/>
                <a:cs typeface="Century Schoolbook"/>
              </a:rPr>
              <a:t>m:n</a:t>
            </a:r>
            <a:r>
              <a:rPr sz="1700" spc="-235" dirty="0">
                <a:latin typeface="Century Schoolbook"/>
                <a:cs typeface="Century Schoolbook"/>
              </a:rPr>
              <a:t> </a:t>
            </a:r>
            <a:r>
              <a:rPr sz="1700" spc="15" dirty="0">
                <a:latin typeface="Century Schoolbook"/>
                <a:cs typeface="Century Schoolbook"/>
              </a:rPr>
              <a:t>then,</a:t>
            </a:r>
            <a:endParaRPr sz="1700">
              <a:latin typeface="Century Schoolbook"/>
              <a:cs typeface="Century Schoolbook"/>
            </a:endParaRPr>
          </a:p>
          <a:p>
            <a:pPr marL="927735">
              <a:lnSpc>
                <a:spcPct val="100000"/>
              </a:lnSpc>
              <a:spcBef>
                <a:spcPts val="225"/>
              </a:spcBef>
            </a:pPr>
            <a:r>
              <a:rPr sz="1700" spc="10" dirty="0">
                <a:latin typeface="Century Schoolbook"/>
                <a:cs typeface="Century Schoolbook"/>
              </a:rPr>
              <a:t>x</a:t>
            </a:r>
            <a:r>
              <a:rPr sz="1700" spc="-50" dirty="0">
                <a:latin typeface="Century Schoolbook"/>
                <a:cs typeface="Century Schoolbook"/>
              </a:rPr>
              <a:t> </a:t>
            </a:r>
            <a:r>
              <a:rPr sz="1700" spc="15" dirty="0">
                <a:latin typeface="Century Schoolbook"/>
                <a:cs typeface="Century Schoolbook"/>
              </a:rPr>
              <a:t>=</a:t>
            </a:r>
            <a:r>
              <a:rPr sz="1700" spc="-20" dirty="0">
                <a:latin typeface="Century Schoolbook"/>
                <a:cs typeface="Century Schoolbook"/>
              </a:rPr>
              <a:t> </a:t>
            </a:r>
            <a:r>
              <a:rPr sz="1700" dirty="0">
                <a:latin typeface="Century Schoolbook"/>
                <a:cs typeface="Century Schoolbook"/>
              </a:rPr>
              <a:t>(mx2</a:t>
            </a:r>
            <a:r>
              <a:rPr sz="1700" spc="-10" dirty="0">
                <a:latin typeface="Century Schoolbook"/>
                <a:cs typeface="Century Schoolbook"/>
              </a:rPr>
              <a:t> </a:t>
            </a:r>
            <a:r>
              <a:rPr sz="1700" spc="15" dirty="0">
                <a:latin typeface="Century Schoolbook"/>
                <a:cs typeface="Century Schoolbook"/>
              </a:rPr>
              <a:t>+</a:t>
            </a:r>
            <a:r>
              <a:rPr sz="1700" spc="-20" dirty="0">
                <a:latin typeface="Century Schoolbook"/>
                <a:cs typeface="Century Schoolbook"/>
              </a:rPr>
              <a:t> </a:t>
            </a:r>
            <a:r>
              <a:rPr sz="1700" spc="10" dirty="0">
                <a:latin typeface="Century Schoolbook"/>
                <a:cs typeface="Century Schoolbook"/>
              </a:rPr>
              <a:t>nx1)/</a:t>
            </a:r>
            <a:r>
              <a:rPr sz="1700" spc="-55" dirty="0">
                <a:latin typeface="Century Schoolbook"/>
                <a:cs typeface="Century Schoolbook"/>
              </a:rPr>
              <a:t> </a:t>
            </a:r>
            <a:r>
              <a:rPr sz="1700" spc="10" dirty="0">
                <a:latin typeface="Century Schoolbook"/>
                <a:cs typeface="Century Schoolbook"/>
              </a:rPr>
              <a:t>(m+n)</a:t>
            </a:r>
            <a:r>
              <a:rPr sz="1700" spc="-70" dirty="0">
                <a:latin typeface="Century Schoolbook"/>
                <a:cs typeface="Century Schoolbook"/>
              </a:rPr>
              <a:t> </a:t>
            </a:r>
            <a:r>
              <a:rPr sz="1700" spc="20" dirty="0">
                <a:latin typeface="Century Schoolbook"/>
                <a:cs typeface="Century Schoolbook"/>
              </a:rPr>
              <a:t>and</a:t>
            </a:r>
            <a:r>
              <a:rPr sz="1700" spc="-40" dirty="0">
                <a:latin typeface="Century Schoolbook"/>
                <a:cs typeface="Century Schoolbook"/>
              </a:rPr>
              <a:t> </a:t>
            </a:r>
            <a:r>
              <a:rPr sz="1700" spc="10" dirty="0">
                <a:latin typeface="Century Schoolbook"/>
                <a:cs typeface="Century Schoolbook"/>
              </a:rPr>
              <a:t>y</a:t>
            </a:r>
            <a:r>
              <a:rPr sz="1700" spc="-50" dirty="0">
                <a:latin typeface="Century Schoolbook"/>
                <a:cs typeface="Century Schoolbook"/>
              </a:rPr>
              <a:t> </a:t>
            </a:r>
            <a:r>
              <a:rPr sz="1700" spc="15" dirty="0">
                <a:latin typeface="Century Schoolbook"/>
                <a:cs typeface="Century Schoolbook"/>
              </a:rPr>
              <a:t>=</a:t>
            </a:r>
            <a:r>
              <a:rPr sz="1700" spc="-20" dirty="0">
                <a:latin typeface="Century Schoolbook"/>
                <a:cs typeface="Century Schoolbook"/>
              </a:rPr>
              <a:t> </a:t>
            </a:r>
            <a:r>
              <a:rPr sz="1700" spc="5" dirty="0">
                <a:latin typeface="Century Schoolbook"/>
                <a:cs typeface="Century Schoolbook"/>
              </a:rPr>
              <a:t>(my2</a:t>
            </a:r>
            <a:r>
              <a:rPr sz="1700" spc="-5" dirty="0">
                <a:latin typeface="Century Schoolbook"/>
                <a:cs typeface="Century Schoolbook"/>
              </a:rPr>
              <a:t> </a:t>
            </a:r>
            <a:r>
              <a:rPr sz="1700" spc="15" dirty="0">
                <a:latin typeface="Century Schoolbook"/>
                <a:cs typeface="Century Schoolbook"/>
              </a:rPr>
              <a:t>+</a:t>
            </a:r>
            <a:r>
              <a:rPr sz="1700" spc="-20" dirty="0">
                <a:latin typeface="Century Schoolbook"/>
                <a:cs typeface="Century Schoolbook"/>
              </a:rPr>
              <a:t> </a:t>
            </a:r>
            <a:r>
              <a:rPr sz="1700" spc="10" dirty="0">
                <a:latin typeface="Century Schoolbook"/>
                <a:cs typeface="Century Schoolbook"/>
              </a:rPr>
              <a:t>ny1)/</a:t>
            </a:r>
            <a:r>
              <a:rPr sz="1700" spc="-50" dirty="0">
                <a:latin typeface="Century Schoolbook"/>
                <a:cs typeface="Century Schoolbook"/>
              </a:rPr>
              <a:t> </a:t>
            </a:r>
            <a:r>
              <a:rPr sz="1700" spc="5" dirty="0">
                <a:latin typeface="Century Schoolbook"/>
                <a:cs typeface="Century Schoolbook"/>
              </a:rPr>
              <a:t>(m+n)</a:t>
            </a:r>
            <a:endParaRPr sz="1700">
              <a:latin typeface="Century Schoolbook"/>
              <a:cs typeface="Century Schoolbook"/>
            </a:endParaRPr>
          </a:p>
          <a:p>
            <a:pPr>
              <a:lnSpc>
                <a:spcPct val="100000"/>
              </a:lnSpc>
            </a:pPr>
            <a:endParaRPr sz="2400">
              <a:latin typeface="Times New Roman"/>
              <a:cs typeface="Times New Roman"/>
            </a:endParaRPr>
          </a:p>
          <a:p>
            <a:pPr marL="288925" marR="5080" indent="-276860">
              <a:lnSpc>
                <a:spcPct val="81600"/>
              </a:lnSpc>
              <a:buClr>
                <a:srgbClr val="FD8537"/>
              </a:buClr>
              <a:buSzPct val="70000"/>
              <a:buFont typeface="Wingdings"/>
              <a:buChar char=""/>
              <a:tabLst>
                <a:tab pos="289560" algn="l"/>
              </a:tabLst>
            </a:pPr>
            <a:r>
              <a:rPr sz="2000" b="1" spc="5" dirty="0">
                <a:latin typeface="Times New Roman"/>
                <a:cs typeface="Times New Roman"/>
              </a:rPr>
              <a:t>Intercept</a:t>
            </a:r>
            <a:r>
              <a:rPr sz="2000" b="1" spc="-125" dirty="0">
                <a:latin typeface="Times New Roman"/>
                <a:cs typeface="Times New Roman"/>
              </a:rPr>
              <a:t> </a:t>
            </a:r>
            <a:r>
              <a:rPr sz="2000" b="1" spc="10" dirty="0">
                <a:latin typeface="Times New Roman"/>
                <a:cs typeface="Times New Roman"/>
              </a:rPr>
              <a:t>form</a:t>
            </a:r>
            <a:r>
              <a:rPr sz="2000" spc="10" dirty="0">
                <a:latin typeface="Times New Roman"/>
                <a:cs typeface="Times New Roman"/>
              </a:rPr>
              <a:t>:</a:t>
            </a:r>
            <a:r>
              <a:rPr sz="2000" spc="-90" dirty="0">
                <a:latin typeface="Times New Roman"/>
                <a:cs typeface="Times New Roman"/>
              </a:rPr>
              <a:t> </a:t>
            </a:r>
            <a:r>
              <a:rPr sz="1700" spc="-5" dirty="0">
                <a:latin typeface="Century Schoolbook"/>
                <a:cs typeface="Century Schoolbook"/>
              </a:rPr>
              <a:t>If </a:t>
            </a:r>
            <a:r>
              <a:rPr sz="1700" spc="15" dirty="0">
                <a:latin typeface="Century Schoolbook"/>
                <a:cs typeface="Century Schoolbook"/>
              </a:rPr>
              <a:t>a</a:t>
            </a:r>
            <a:r>
              <a:rPr sz="1700" spc="-15" dirty="0">
                <a:latin typeface="Century Schoolbook"/>
                <a:cs typeface="Century Schoolbook"/>
              </a:rPr>
              <a:t> </a:t>
            </a:r>
            <a:r>
              <a:rPr sz="1700" spc="5" dirty="0">
                <a:latin typeface="Century Schoolbook"/>
                <a:cs typeface="Century Schoolbook"/>
              </a:rPr>
              <a:t>straight</a:t>
            </a:r>
            <a:r>
              <a:rPr sz="1700" spc="-25" dirty="0">
                <a:latin typeface="Century Schoolbook"/>
                <a:cs typeface="Century Schoolbook"/>
              </a:rPr>
              <a:t> </a:t>
            </a:r>
            <a:r>
              <a:rPr sz="1700" dirty="0">
                <a:latin typeface="Century Schoolbook"/>
                <a:cs typeface="Century Schoolbook"/>
              </a:rPr>
              <a:t>line</a:t>
            </a:r>
            <a:r>
              <a:rPr sz="1700" spc="10" dirty="0">
                <a:latin typeface="Century Schoolbook"/>
                <a:cs typeface="Century Schoolbook"/>
              </a:rPr>
              <a:t> </a:t>
            </a:r>
            <a:r>
              <a:rPr sz="1700" spc="20" dirty="0">
                <a:latin typeface="Century Schoolbook"/>
                <a:cs typeface="Century Schoolbook"/>
              </a:rPr>
              <a:t>makes</a:t>
            </a:r>
            <a:r>
              <a:rPr sz="1700" spc="-145" dirty="0">
                <a:latin typeface="Century Schoolbook"/>
                <a:cs typeface="Century Schoolbook"/>
              </a:rPr>
              <a:t> </a:t>
            </a:r>
            <a:r>
              <a:rPr sz="1700" spc="20" dirty="0">
                <a:latin typeface="Century Schoolbook"/>
                <a:cs typeface="Century Schoolbook"/>
              </a:rPr>
              <a:t>an</a:t>
            </a:r>
            <a:r>
              <a:rPr sz="1700" spc="-30" dirty="0">
                <a:latin typeface="Century Schoolbook"/>
                <a:cs typeface="Century Schoolbook"/>
              </a:rPr>
              <a:t> </a:t>
            </a:r>
            <a:r>
              <a:rPr sz="1700" spc="10" dirty="0">
                <a:latin typeface="Century Schoolbook"/>
                <a:cs typeface="Century Schoolbook"/>
              </a:rPr>
              <a:t>intercept</a:t>
            </a:r>
            <a:r>
              <a:rPr sz="1700" spc="-95" dirty="0">
                <a:latin typeface="Century Schoolbook"/>
                <a:cs typeface="Century Schoolbook"/>
              </a:rPr>
              <a:t> </a:t>
            </a:r>
            <a:r>
              <a:rPr sz="1700" spc="25" dirty="0">
                <a:latin typeface="Century Schoolbook"/>
                <a:cs typeface="Century Schoolbook"/>
              </a:rPr>
              <a:t>of</a:t>
            </a:r>
            <a:r>
              <a:rPr sz="1700" spc="-75" dirty="0">
                <a:latin typeface="Century Schoolbook"/>
                <a:cs typeface="Century Schoolbook"/>
              </a:rPr>
              <a:t> </a:t>
            </a:r>
            <a:r>
              <a:rPr sz="1700" spc="20" dirty="0">
                <a:latin typeface="Century Schoolbook"/>
                <a:cs typeface="Century Schoolbook"/>
              </a:rPr>
              <a:t>say</a:t>
            </a:r>
            <a:r>
              <a:rPr sz="1700" spc="-130" dirty="0">
                <a:latin typeface="Century Schoolbook"/>
                <a:cs typeface="Century Schoolbook"/>
              </a:rPr>
              <a:t> </a:t>
            </a:r>
            <a:r>
              <a:rPr sz="1700" spc="15" dirty="0">
                <a:latin typeface="Century Schoolbook"/>
                <a:cs typeface="Century Schoolbook"/>
              </a:rPr>
              <a:t>‘a’</a:t>
            </a:r>
            <a:r>
              <a:rPr sz="1700" spc="-150" dirty="0">
                <a:latin typeface="Century Schoolbook"/>
                <a:cs typeface="Century Schoolbook"/>
              </a:rPr>
              <a:t> </a:t>
            </a:r>
            <a:r>
              <a:rPr sz="1700" spc="15" dirty="0">
                <a:latin typeface="Century Schoolbook"/>
                <a:cs typeface="Century Schoolbook"/>
              </a:rPr>
              <a:t>and</a:t>
            </a:r>
            <a:r>
              <a:rPr sz="1700" spc="-45" dirty="0">
                <a:latin typeface="Century Schoolbook"/>
                <a:cs typeface="Century Schoolbook"/>
              </a:rPr>
              <a:t> </a:t>
            </a:r>
            <a:r>
              <a:rPr sz="1700" spc="15" dirty="0">
                <a:latin typeface="Century Schoolbook"/>
                <a:cs typeface="Century Schoolbook"/>
              </a:rPr>
              <a:t>‘b’  </a:t>
            </a:r>
            <a:r>
              <a:rPr sz="1700" spc="30" dirty="0">
                <a:latin typeface="Century Schoolbook"/>
                <a:cs typeface="Century Schoolbook"/>
              </a:rPr>
              <a:t>on </a:t>
            </a:r>
            <a:r>
              <a:rPr sz="1700" spc="10" dirty="0">
                <a:latin typeface="Century Schoolbook"/>
                <a:cs typeface="Century Schoolbook"/>
              </a:rPr>
              <a:t>x </a:t>
            </a:r>
            <a:r>
              <a:rPr sz="1700" spc="20" dirty="0">
                <a:latin typeface="Century Schoolbook"/>
                <a:cs typeface="Century Schoolbook"/>
              </a:rPr>
              <a:t>and </a:t>
            </a:r>
            <a:r>
              <a:rPr sz="1700" spc="10" dirty="0">
                <a:latin typeface="Century Schoolbook"/>
                <a:cs typeface="Century Schoolbook"/>
              </a:rPr>
              <a:t>y </a:t>
            </a:r>
            <a:r>
              <a:rPr sz="1700" dirty="0">
                <a:latin typeface="Century Schoolbook"/>
                <a:cs typeface="Century Schoolbook"/>
              </a:rPr>
              <a:t>axis </a:t>
            </a:r>
            <a:r>
              <a:rPr sz="1700" spc="-10" dirty="0">
                <a:latin typeface="Century Schoolbook"/>
                <a:cs typeface="Century Schoolbook"/>
              </a:rPr>
              <a:t>respectively, </a:t>
            </a:r>
            <a:r>
              <a:rPr sz="1700" spc="15" dirty="0">
                <a:latin typeface="Century Schoolbook"/>
                <a:cs typeface="Century Schoolbook"/>
              </a:rPr>
              <a:t>then </a:t>
            </a:r>
            <a:r>
              <a:rPr sz="1700" spc="10" dirty="0">
                <a:latin typeface="Century Schoolbook"/>
                <a:cs typeface="Century Schoolbook"/>
              </a:rPr>
              <a:t>the </a:t>
            </a:r>
            <a:r>
              <a:rPr sz="1700" spc="20" dirty="0">
                <a:latin typeface="Century Schoolbook"/>
                <a:cs typeface="Century Schoolbook"/>
              </a:rPr>
              <a:t>equation </a:t>
            </a:r>
            <a:r>
              <a:rPr sz="1700" spc="25" dirty="0">
                <a:latin typeface="Century Schoolbook"/>
                <a:cs typeface="Century Schoolbook"/>
              </a:rPr>
              <a:t>of </a:t>
            </a:r>
            <a:r>
              <a:rPr sz="1700" spc="10" dirty="0">
                <a:latin typeface="Century Schoolbook"/>
                <a:cs typeface="Century Schoolbook"/>
              </a:rPr>
              <a:t>the </a:t>
            </a:r>
            <a:r>
              <a:rPr sz="1700" spc="5" dirty="0">
                <a:latin typeface="Century Schoolbook"/>
                <a:cs typeface="Century Schoolbook"/>
              </a:rPr>
              <a:t>straight </a:t>
            </a:r>
            <a:r>
              <a:rPr sz="1700" dirty="0">
                <a:latin typeface="Century Schoolbook"/>
                <a:cs typeface="Century Schoolbook"/>
              </a:rPr>
              <a:t>line is  given</a:t>
            </a:r>
            <a:r>
              <a:rPr sz="1700" spc="-30" dirty="0">
                <a:latin typeface="Century Schoolbook"/>
                <a:cs typeface="Century Schoolbook"/>
              </a:rPr>
              <a:t> </a:t>
            </a:r>
            <a:r>
              <a:rPr sz="1700" spc="20" dirty="0">
                <a:latin typeface="Century Schoolbook"/>
                <a:cs typeface="Century Schoolbook"/>
              </a:rPr>
              <a:t>as</a:t>
            </a:r>
            <a:endParaRPr sz="1700">
              <a:latin typeface="Century Schoolbook"/>
              <a:cs typeface="Century Schoolbook"/>
            </a:endParaRPr>
          </a:p>
          <a:p>
            <a:pPr marL="927735">
              <a:lnSpc>
                <a:spcPct val="100000"/>
              </a:lnSpc>
              <a:spcBef>
                <a:spcPts val="215"/>
              </a:spcBef>
            </a:pPr>
            <a:r>
              <a:rPr sz="1700" spc="-10" dirty="0">
                <a:latin typeface="Century Schoolbook"/>
                <a:cs typeface="Century Schoolbook"/>
              </a:rPr>
              <a:t>x/a </a:t>
            </a:r>
            <a:r>
              <a:rPr sz="1700" spc="15" dirty="0">
                <a:latin typeface="Century Schoolbook"/>
                <a:cs typeface="Century Schoolbook"/>
              </a:rPr>
              <a:t>+ </a:t>
            </a:r>
            <a:r>
              <a:rPr sz="1700" spc="-10" dirty="0">
                <a:latin typeface="Century Schoolbook"/>
                <a:cs typeface="Century Schoolbook"/>
              </a:rPr>
              <a:t>y/b </a:t>
            </a:r>
            <a:r>
              <a:rPr sz="1700" spc="15" dirty="0">
                <a:latin typeface="Century Schoolbook"/>
                <a:cs typeface="Century Schoolbook"/>
              </a:rPr>
              <a:t>= 1</a:t>
            </a:r>
            <a:endParaRPr sz="1700">
              <a:latin typeface="Century Schoolbook"/>
              <a:cs typeface="Century Schoolbook"/>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2601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TotalTime>
  <Words>1653</Words>
  <Application>Microsoft Office PowerPoint</Application>
  <PresentationFormat>Custom</PresentationFormat>
  <Paragraphs>159</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SKEW LINES</vt:lpstr>
      <vt:lpstr>OBJECTIVES</vt:lpstr>
      <vt:lpstr>PowerPoint Presentation</vt:lpstr>
      <vt:lpstr>PLANES</vt:lpstr>
      <vt:lpstr>EQUATION OF A PLANE IN 3D</vt:lpstr>
      <vt:lpstr>EXAMPLE:</vt:lpstr>
      <vt:lpstr>LINES</vt:lpstr>
      <vt:lpstr>EQUATION OF LINE IN 3D</vt:lpstr>
      <vt:lpstr>DIFFERENT FORMS OF LINES</vt:lpstr>
      <vt:lpstr>EQUATION OF LINE</vt:lpstr>
      <vt:lpstr>PowerPoint Presentation</vt:lpstr>
      <vt:lpstr>PowerPoint Presentation</vt:lpstr>
      <vt:lpstr>PowerPoint Presentation</vt:lpstr>
      <vt:lpstr>PARALLEL LINES</vt:lpstr>
      <vt:lpstr>Parallel lines are two lines that are always the same distance  apart and never touch. In order for two lines to be parallel, they  must be drawn in the same plane, a perfectly flat surface like a  wall or sheet of paper. Here, three set of parallel lines have been  shown - vertical, diagonal and horizontal parallel lines.</vt:lpstr>
      <vt:lpstr>We can see parallel lines in a zebra crossing, the  lines of notebook and in railway tracks around  us.</vt:lpstr>
      <vt:lpstr>PowerPoint Presentation</vt:lpstr>
      <vt:lpstr>PowerPoint Presentation</vt:lpstr>
      <vt:lpstr>SKEW LINES</vt:lpstr>
      <vt:lpstr>PowerPoint Presentation</vt:lpstr>
      <vt:lpstr>Since skew lines have to be in different planes, we need  to think in 3-D to visualize them. However, it is often  difficult to illustrate three-dimensional concepts on paper  or a computer screen. Let's look at a few examples to help  you see how skew lines appear in diagrams.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FORMULA: TO FIND DISTANCE BETWEEN SKEW LINES</vt:lpstr>
      <vt:lpstr>We will now move on to how the shortest distance i.e. the  length of the perpendicular to two skew lines can be  calculated in Vector form and in Cartesian form.</vt:lpstr>
      <vt:lpstr>Vector Form</vt:lpstr>
      <vt:lpstr>Cartesian Form</vt:lpstr>
      <vt:lpstr>Solved Example</vt:lpstr>
      <vt:lpstr>SHORTEST DISTANCE BETWEEN TWO LINES IN  SYMMETRICAL FORM</vt:lpstr>
      <vt:lpstr>SHORTEST DISTANCE BETWEEN  LINES(SYMMETRICAL AND UN SYMMETRICAL)</vt:lpstr>
      <vt:lpstr>SHORTEST DISTANCE BETWEEN LINES(TWO  UNSYMMETRICAL LINES)</vt:lpstr>
      <vt:lpstr>APPLICATIONS OF SKEW LINES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SKEW LINES</dc:title>
  <dc:creator>dell</dc:creator>
  <cp:lastModifiedBy>dell</cp:lastModifiedBy>
  <cp:revision>2</cp:revision>
  <dcterms:created xsi:type="dcterms:W3CDTF">2020-12-08T13:17:13Z</dcterms:created>
  <dcterms:modified xsi:type="dcterms:W3CDTF">2020-12-08T13:24:27Z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2020-04-19T00:00:00Z</vt:filetime>
  </property>
  <property fmtid="{D5CDD505-2E9C-101B-9397-08002B2CF9AE}" pid="3" name="LastSaved">
    <vt:filetime>2020-12-08T00:00:00Z</vt:filetime>
  </property>
</Properties>
</file>